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828"/>
  </p:normalViewPr>
  <p:slideViewPr>
    <p:cSldViewPr snapToGrid="0" snapToObjects="1">
      <p:cViewPr varScale="1">
        <p:scale>
          <a:sx n="104" d="100"/>
          <a:sy n="104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rowd of people in front of a large rock&#10;&#10;Description automatically generated">
            <a:extLst>
              <a:ext uri="{FF2B5EF4-FFF2-40B4-BE49-F238E27FC236}">
                <a16:creationId xmlns:a16="http://schemas.microsoft.com/office/drawing/2014/main" id="{07A9B661-6633-B547-A108-6DD9C1E0A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baseline="30000" dirty="0"/>
          </a:p>
          <a:p>
            <a:r>
              <a:rPr lang="en-US" sz="8000" b="1" baseline="30000" dirty="0"/>
              <a:t>The Apostle in society</a:t>
            </a:r>
          </a:p>
          <a:p>
            <a:r>
              <a:rPr lang="en-US" sz="8000" b="1" baseline="30000" dirty="0"/>
              <a:t>Domains in society</a:t>
            </a:r>
          </a:p>
          <a:p>
            <a:r>
              <a:rPr lang="en-US" sz="5000" b="1" baseline="30000" dirty="0"/>
              <a:t>- Architecture</a:t>
            </a:r>
          </a:p>
          <a:p>
            <a:r>
              <a:rPr lang="en-US" sz="5000" b="1" baseline="30000" dirty="0"/>
              <a:t>- Business</a:t>
            </a:r>
          </a:p>
          <a:p>
            <a:r>
              <a:rPr lang="en-US" sz="5000" b="1" baseline="30000" dirty="0"/>
              <a:t>- Politics</a:t>
            </a:r>
          </a:p>
          <a:p>
            <a:r>
              <a:rPr lang="en-US" sz="5000" b="1" baseline="30000" dirty="0"/>
              <a:t>- Governance</a:t>
            </a:r>
          </a:p>
          <a:p>
            <a:r>
              <a:rPr lang="en-US" sz="4500" b="1" baseline="30000" dirty="0"/>
              <a:t> 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3894490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baseline="30000" dirty="0"/>
          </a:p>
          <a:p>
            <a:r>
              <a:rPr lang="en-US" sz="8000" b="1" baseline="30000" dirty="0"/>
              <a:t>The Apostle in society</a:t>
            </a:r>
          </a:p>
          <a:p>
            <a:r>
              <a:rPr lang="en-US" sz="8000" b="1" baseline="30000" dirty="0"/>
              <a:t>Examples in life</a:t>
            </a:r>
          </a:p>
          <a:p>
            <a:r>
              <a:rPr lang="en-US" sz="5000" b="1" baseline="30000" dirty="0"/>
              <a:t>- Steve Jobs</a:t>
            </a:r>
          </a:p>
          <a:p>
            <a:r>
              <a:rPr lang="en-US" sz="4500" b="1" baseline="30000" dirty="0"/>
              <a:t>- Catherin Booth</a:t>
            </a:r>
          </a:p>
          <a:p>
            <a:r>
              <a:rPr lang="en-US" sz="4500" b="1" baseline="30000" dirty="0"/>
              <a:t>- Franklin Roosevelt</a:t>
            </a:r>
          </a:p>
          <a:p>
            <a:r>
              <a:rPr lang="en-US" sz="4500" b="1" baseline="30000" dirty="0"/>
              <a:t>- Joan of Arc</a:t>
            </a:r>
          </a:p>
          <a:p>
            <a:r>
              <a:rPr lang="en-US" sz="4500" b="1" baseline="30000" dirty="0"/>
              <a:t>- George Washington</a:t>
            </a:r>
          </a:p>
          <a:p>
            <a:endParaRPr lang="en-US" sz="4500" b="1" baseline="30000" dirty="0"/>
          </a:p>
        </p:txBody>
      </p:sp>
    </p:spTree>
    <p:extLst>
      <p:ext uri="{BB962C8B-B14F-4D97-AF65-F5344CB8AC3E}">
        <p14:creationId xmlns:p14="http://schemas.microsoft.com/office/powerpoint/2010/main" val="2921762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rowd of people in front of a large rock&#10;&#10;Description automatically generated">
            <a:extLst>
              <a:ext uri="{FF2B5EF4-FFF2-40B4-BE49-F238E27FC236}">
                <a16:creationId xmlns:a16="http://schemas.microsoft.com/office/drawing/2014/main" id="{07A9B661-6633-B547-A108-6DD9C1E0A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1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Ephesians 4:1-6</a:t>
            </a:r>
          </a:p>
          <a:p>
            <a:endParaRPr lang="en-US" sz="1500" b="1" dirty="0"/>
          </a:p>
          <a:p>
            <a:r>
              <a:rPr lang="en-US" sz="4500" b="1" dirty="0"/>
              <a:t>I urge you to live a life worthy of the calling you have received. </a:t>
            </a:r>
            <a:r>
              <a:rPr lang="en-US" sz="4500" b="1" baseline="30000" dirty="0"/>
              <a:t>2 </a:t>
            </a:r>
            <a:r>
              <a:rPr lang="en-US" sz="4500" b="1" dirty="0"/>
              <a:t>Be completely humble and gentle; be patient, bearing with one another in love. </a:t>
            </a:r>
            <a:r>
              <a:rPr lang="en-US" sz="4500" b="1" baseline="30000" dirty="0"/>
              <a:t>3 </a:t>
            </a:r>
            <a:r>
              <a:rPr lang="en-US" sz="4500" b="1" dirty="0"/>
              <a:t>Make every effort to keep the unity of the Spirit through the bond of peace.</a:t>
            </a:r>
            <a:r>
              <a:rPr lang="en-US" sz="4000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9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Ephesians 4:1-6</a:t>
            </a:r>
          </a:p>
          <a:p>
            <a:endParaRPr lang="en-US" sz="1500" b="1" dirty="0"/>
          </a:p>
          <a:p>
            <a:r>
              <a:rPr lang="en-US" sz="4500" b="1" baseline="30000" dirty="0"/>
              <a:t>4 </a:t>
            </a:r>
            <a:r>
              <a:rPr lang="en-US" sz="4500" b="1" dirty="0"/>
              <a:t>There is one body and one Spirit, just as you were called to one hope when you were called; </a:t>
            </a:r>
            <a:r>
              <a:rPr lang="en-US" sz="4500" b="1" baseline="30000" dirty="0"/>
              <a:t>5 </a:t>
            </a:r>
            <a:r>
              <a:rPr lang="en-US" sz="4500" b="1" dirty="0"/>
              <a:t>one Lord, one faith, one baptism; </a:t>
            </a:r>
            <a:r>
              <a:rPr lang="en-US" sz="4500" b="1" baseline="30000" dirty="0"/>
              <a:t>6 </a:t>
            </a:r>
            <a:r>
              <a:rPr lang="en-US" sz="4500" b="1" dirty="0"/>
              <a:t>one God and Father of all, who is over all and through all and in all.</a:t>
            </a:r>
          </a:p>
          <a:p>
            <a:r>
              <a:rPr lang="en-US" sz="4000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15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Ephesians 4:11-13</a:t>
            </a:r>
          </a:p>
          <a:p>
            <a:endParaRPr lang="en-US" sz="1500" b="1" dirty="0"/>
          </a:p>
          <a:p>
            <a:r>
              <a:rPr lang="en-US" sz="4500" b="1" dirty="0"/>
              <a:t>So Christ himself gave the apostles, the prophets, the evangelists, the pastors and teachers, </a:t>
            </a:r>
            <a:r>
              <a:rPr lang="en-US" sz="4500" b="1" baseline="30000" dirty="0"/>
              <a:t>12 </a:t>
            </a:r>
            <a:r>
              <a:rPr lang="en-US" sz="4500" b="1" dirty="0"/>
              <a:t>to equip his people for works of service, so that the body of Christ may be built up </a:t>
            </a:r>
            <a:r>
              <a:rPr lang="en-US" sz="4500" b="1" baseline="30000" dirty="0"/>
              <a:t>13 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40972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Ephesians 4:11-13</a:t>
            </a:r>
          </a:p>
          <a:p>
            <a:endParaRPr lang="en-US" sz="1500" b="1" dirty="0"/>
          </a:p>
          <a:p>
            <a:r>
              <a:rPr lang="en-US" sz="4500" b="1" dirty="0"/>
              <a:t>until we all reach unity in the faith and in the knowledge of the Son of God and become mature, attaining to the whole measure of the fullness of Christ. </a:t>
            </a:r>
            <a:r>
              <a:rPr lang="en-US" sz="4500" b="1" baseline="30000" dirty="0"/>
              <a:t> 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437714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b="1" baseline="30000" dirty="0"/>
          </a:p>
          <a:p>
            <a:endParaRPr lang="en-US" sz="8000" b="1" baseline="30000" dirty="0"/>
          </a:p>
          <a:p>
            <a:endParaRPr lang="en-US" sz="8000" b="1" baseline="30000" dirty="0"/>
          </a:p>
          <a:p>
            <a:pPr algn="ctr"/>
            <a:r>
              <a:rPr lang="en-US" sz="15000" b="1" baseline="30000" dirty="0"/>
              <a:t>The Apostle</a:t>
            </a:r>
            <a:r>
              <a:rPr lang="en-US" sz="4500" b="1" baseline="30000" dirty="0"/>
              <a:t> 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1374911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baseline="30000" dirty="0"/>
          </a:p>
          <a:p>
            <a:r>
              <a:rPr lang="en-US" sz="8000" b="1" baseline="30000" dirty="0"/>
              <a:t>The Apostle in the church:</a:t>
            </a:r>
          </a:p>
          <a:p>
            <a:r>
              <a:rPr lang="en-US" sz="5000" b="1" baseline="30000" dirty="0"/>
              <a:t>- Extend Christianity</a:t>
            </a:r>
          </a:p>
          <a:p>
            <a:r>
              <a:rPr lang="en-US" sz="5000" b="1" baseline="30000" dirty="0"/>
              <a:t>- Maintain Movement</a:t>
            </a:r>
          </a:p>
          <a:p>
            <a:r>
              <a:rPr lang="en-US" sz="5000" b="1" baseline="30000" dirty="0"/>
              <a:t>- Maintain clarity of mission</a:t>
            </a:r>
          </a:p>
          <a:p>
            <a:r>
              <a:rPr lang="en-US" sz="5000" b="1" baseline="30000" dirty="0"/>
              <a:t>- Design scalable infrastructure</a:t>
            </a:r>
          </a:p>
          <a:p>
            <a:r>
              <a:rPr lang="en-US" sz="5000" b="1" baseline="30000" dirty="0"/>
              <a:t>- Maintain focus on values</a:t>
            </a:r>
          </a:p>
          <a:p>
            <a:r>
              <a:rPr lang="en-US" sz="5000" b="1" baseline="30000" dirty="0"/>
              <a:t>- Cast and maintain vision</a:t>
            </a:r>
          </a:p>
          <a:p>
            <a:r>
              <a:rPr lang="en-US" sz="5000" b="1" baseline="30000" dirty="0"/>
              <a:t>- Develop new initiatives</a:t>
            </a:r>
          </a:p>
          <a:p>
            <a:r>
              <a:rPr lang="en-US" sz="5000" b="1" baseline="30000" dirty="0"/>
              <a:t>- Celebrate entrepreneurship</a:t>
            </a:r>
          </a:p>
          <a:p>
            <a:r>
              <a:rPr lang="en-US" sz="5000" b="1" baseline="30000" dirty="0"/>
              <a:t>- Maintain systematic health </a:t>
            </a:r>
          </a:p>
          <a:p>
            <a:r>
              <a:rPr lang="en-US" sz="4500" b="1" baseline="30000" dirty="0"/>
              <a:t> 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3874923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642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baseline="30000" dirty="0"/>
          </a:p>
          <a:p>
            <a:r>
              <a:rPr lang="en-US" sz="8000" b="1" baseline="30000" dirty="0"/>
              <a:t>The Apostle in society </a:t>
            </a:r>
          </a:p>
          <a:p>
            <a:r>
              <a:rPr lang="en-US" sz="8000" b="1" baseline="30000" dirty="0"/>
              <a:t>Cultural Expressions</a:t>
            </a:r>
          </a:p>
          <a:p>
            <a:r>
              <a:rPr lang="en-US" sz="5000" b="1" baseline="30000" dirty="0"/>
              <a:t>- Designers</a:t>
            </a:r>
          </a:p>
          <a:p>
            <a:r>
              <a:rPr lang="en-US" sz="5000" b="1" baseline="30000" dirty="0"/>
              <a:t>- Innovators</a:t>
            </a:r>
          </a:p>
          <a:p>
            <a:r>
              <a:rPr lang="en-US" sz="5000" b="1" baseline="30000" dirty="0"/>
              <a:t>- Entrepreneurs</a:t>
            </a:r>
          </a:p>
          <a:p>
            <a:r>
              <a:rPr lang="en-US" sz="5000" b="1" baseline="30000" dirty="0"/>
              <a:t>- Movement-makers</a:t>
            </a:r>
          </a:p>
          <a:p>
            <a:r>
              <a:rPr lang="en-US" sz="5000" b="1" baseline="30000" dirty="0"/>
              <a:t>- Business leaders</a:t>
            </a:r>
          </a:p>
          <a:p>
            <a:r>
              <a:rPr lang="en-US" sz="5000" b="1" baseline="30000" dirty="0"/>
              <a:t>- Imagineers</a:t>
            </a:r>
          </a:p>
          <a:p>
            <a:r>
              <a:rPr lang="en-US" sz="5000" b="1" baseline="30000" dirty="0"/>
              <a:t>- Problem solvers</a:t>
            </a:r>
          </a:p>
          <a:p>
            <a:r>
              <a:rPr lang="en-US" sz="4500" b="1" baseline="30000" dirty="0"/>
              <a:t> 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2760058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7F2E9-694E-4741-A0BE-F7BC1087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3DD46-5136-5A4C-B69C-AD86BF6E4179}"/>
              </a:ext>
            </a:extLst>
          </p:cNvPr>
          <p:cNvSpPr txBox="1"/>
          <p:nvPr/>
        </p:nvSpPr>
        <p:spPr>
          <a:xfrm>
            <a:off x="333632" y="370703"/>
            <a:ext cx="11528854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baseline="30000" dirty="0"/>
          </a:p>
          <a:p>
            <a:r>
              <a:rPr lang="en-US" sz="8000" b="1" baseline="30000" dirty="0"/>
              <a:t>The Apostle in society</a:t>
            </a:r>
          </a:p>
          <a:p>
            <a:r>
              <a:rPr lang="en-US" sz="8000" b="1" baseline="30000" dirty="0"/>
              <a:t>Categories of intelligence</a:t>
            </a:r>
          </a:p>
          <a:p>
            <a:r>
              <a:rPr lang="en-US" sz="5000" b="1" baseline="30000" dirty="0"/>
              <a:t>- Strategic</a:t>
            </a:r>
          </a:p>
          <a:p>
            <a:r>
              <a:rPr lang="en-US" sz="5000" b="1" baseline="30000" dirty="0"/>
              <a:t>- Dynamic</a:t>
            </a:r>
          </a:p>
          <a:p>
            <a:r>
              <a:rPr lang="en-US" sz="5000" b="1" baseline="30000" dirty="0"/>
              <a:t>- Adaptive</a:t>
            </a:r>
          </a:p>
          <a:p>
            <a:r>
              <a:rPr lang="en-US" sz="5000" b="1" baseline="30000" dirty="0"/>
              <a:t>- Entrepreneurial</a:t>
            </a:r>
          </a:p>
          <a:p>
            <a:r>
              <a:rPr lang="en-US" sz="5000" b="1" baseline="30000" dirty="0"/>
              <a:t>- Innovative</a:t>
            </a:r>
          </a:p>
          <a:p>
            <a:r>
              <a:rPr lang="en-US" sz="5000" b="1" baseline="30000" dirty="0"/>
              <a:t>- Creative</a:t>
            </a:r>
          </a:p>
          <a:p>
            <a:r>
              <a:rPr lang="en-US" sz="5000" b="1" baseline="30000" dirty="0"/>
              <a:t>- Ideational</a:t>
            </a:r>
          </a:p>
          <a:p>
            <a:endParaRPr lang="en-US" sz="5000" b="1" baseline="30000" dirty="0"/>
          </a:p>
          <a:p>
            <a:r>
              <a:rPr lang="en-US" sz="4500" b="1" baseline="30000" dirty="0"/>
              <a:t> 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403579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13698</TotalTime>
  <Words>223</Words>
  <Application>Microsoft Macintosh PowerPoint</Application>
  <PresentationFormat>Widescreen</PresentationFormat>
  <Paragraphs>210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Microsoft Office User</cp:lastModifiedBy>
  <cp:revision>186</cp:revision>
  <dcterms:created xsi:type="dcterms:W3CDTF">2019-01-31T18:54:56Z</dcterms:created>
  <dcterms:modified xsi:type="dcterms:W3CDTF">2019-09-25T20:01:09Z</dcterms:modified>
</cp:coreProperties>
</file>