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0" r:id="rId2"/>
    <p:sldId id="324" r:id="rId3"/>
    <p:sldId id="325" r:id="rId4"/>
    <p:sldId id="326" r:id="rId5"/>
    <p:sldId id="327" r:id="rId6"/>
    <p:sldId id="328" r:id="rId7"/>
    <p:sldId id="330" r:id="rId8"/>
    <p:sldId id="331" r:id="rId9"/>
    <p:sldId id="344" r:id="rId10"/>
    <p:sldId id="333" r:id="rId11"/>
    <p:sldId id="343" r:id="rId12"/>
    <p:sldId id="337" r:id="rId13"/>
    <p:sldId id="338" r:id="rId14"/>
    <p:sldId id="339" r:id="rId15"/>
    <p:sldId id="340" r:id="rId16"/>
    <p:sldId id="341" r:id="rId17"/>
    <p:sldId id="3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687"/>
  </p:normalViewPr>
  <p:slideViewPr>
    <p:cSldViewPr snapToGrid="0" snapToObjects="1">
      <p:cViewPr varScale="1">
        <p:scale>
          <a:sx n="101" d="100"/>
          <a:sy n="101" d="100"/>
        </p:scale>
        <p:origin x="-64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C4F76-85F4-7845-91AC-7D64CD90E24E}" type="datetimeFigureOut">
              <a:rPr lang="en-US" smtClean="0"/>
              <a:t>5/4/19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56FFF-BA22-0947-8B4D-3C4F2126A067}" type="slidenum">
              <a:rPr lang="en-US" smtClean="0"/>
              <a:t>‹#›</a:t>
            </a:fld>
            <a:endParaRPr lang="en-US"/>
          </a:p>
        </p:txBody>
      </p:sp>
    </p:spTree>
    <p:extLst>
      <p:ext uri="{BB962C8B-B14F-4D97-AF65-F5344CB8AC3E}">
        <p14:creationId xmlns:p14="http://schemas.microsoft.com/office/powerpoint/2010/main" val="1862833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56FFF-BA22-0947-8B4D-3C4F2126A067}" type="slidenum">
              <a:rPr lang="en-US" smtClean="0"/>
              <a:t>11</a:t>
            </a:fld>
            <a:endParaRPr lang="en-US"/>
          </a:p>
        </p:txBody>
      </p:sp>
    </p:spTree>
    <p:extLst>
      <p:ext uri="{BB962C8B-B14F-4D97-AF65-F5344CB8AC3E}">
        <p14:creationId xmlns:p14="http://schemas.microsoft.com/office/powerpoint/2010/main" val="318479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5" name="Footer Placeholder 4">
            <a:extLst>
              <a:ext uri="{FF2B5EF4-FFF2-40B4-BE49-F238E27FC236}">
                <a16:creationId xmlns=""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5" name="Footer Placeholder 4">
            <a:extLst>
              <a:ext uri="{FF2B5EF4-FFF2-40B4-BE49-F238E27FC236}">
                <a16:creationId xmlns=""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5" name="Footer Placeholder 4">
            <a:extLst>
              <a:ext uri="{FF2B5EF4-FFF2-40B4-BE49-F238E27FC236}">
                <a16:creationId xmlns=""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5" name="Footer Placeholder 4">
            <a:extLst>
              <a:ext uri="{FF2B5EF4-FFF2-40B4-BE49-F238E27FC236}">
                <a16:creationId xmlns=""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5" name="Footer Placeholder 4">
            <a:extLst>
              <a:ext uri="{FF2B5EF4-FFF2-40B4-BE49-F238E27FC236}">
                <a16:creationId xmlns=""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6" name="Footer Placeholder 5">
            <a:extLst>
              <a:ext uri="{FF2B5EF4-FFF2-40B4-BE49-F238E27FC236}">
                <a16:creationId xmlns=""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8" name="Footer Placeholder 7">
            <a:extLst>
              <a:ext uri="{FF2B5EF4-FFF2-40B4-BE49-F238E27FC236}">
                <a16:creationId xmlns=""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4" name="Footer Placeholder 3">
            <a:extLst>
              <a:ext uri="{FF2B5EF4-FFF2-40B4-BE49-F238E27FC236}">
                <a16:creationId xmlns=""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3" name="Footer Placeholder 2">
            <a:extLst>
              <a:ext uri="{FF2B5EF4-FFF2-40B4-BE49-F238E27FC236}">
                <a16:creationId xmlns=""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6" name="Footer Placeholder 5">
            <a:extLst>
              <a:ext uri="{FF2B5EF4-FFF2-40B4-BE49-F238E27FC236}">
                <a16:creationId xmlns=""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5/4/19</a:t>
            </a:fld>
            <a:endParaRPr lang="en-US"/>
          </a:p>
        </p:txBody>
      </p:sp>
      <p:sp>
        <p:nvSpPr>
          <p:cNvPr id="6" name="Footer Placeholder 5">
            <a:extLst>
              <a:ext uri="{FF2B5EF4-FFF2-40B4-BE49-F238E27FC236}">
                <a16:creationId xmlns=""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5/4/19</a:t>
            </a:fld>
            <a:endParaRPr lang="en-US"/>
          </a:p>
        </p:txBody>
      </p:sp>
      <p:sp>
        <p:nvSpPr>
          <p:cNvPr id="5" name="Footer Placeholder 4">
            <a:extLst>
              <a:ext uri="{FF2B5EF4-FFF2-40B4-BE49-F238E27FC236}">
                <a16:creationId xmlns=""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 xmlns:a16="http://schemas.microsoft.com/office/drawing/2014/main" id="{F755F3F8-0DC7-9447-948E-F5ECDE2A379D}"/>
              </a:ext>
            </a:extLst>
          </p:cNvPr>
          <p:cNvSpPr txBox="1"/>
          <p:nvPr/>
        </p:nvSpPr>
        <p:spPr>
          <a:xfrm>
            <a:off x="451104" y="853441"/>
            <a:ext cx="11289792" cy="3108543"/>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pic>
        <p:nvPicPr>
          <p:cNvPr id="4" name="Picture 3">
            <a:extLst>
              <a:ext uri="{FF2B5EF4-FFF2-40B4-BE49-F238E27FC236}">
                <a16:creationId xmlns="" xmlns:a16="http://schemas.microsoft.com/office/drawing/2014/main" id="{E0EC712B-EA85-DA40-B00A-3B02D2379CE3}"/>
              </a:ext>
            </a:extLst>
          </p:cNvPr>
          <p:cNvPicPr>
            <a:picLocks noChangeAspect="1"/>
          </p:cNvPicPr>
          <p:nvPr/>
        </p:nvPicPr>
        <p:blipFill>
          <a:blip r:embed="rId2"/>
          <a:stretch>
            <a:fillRect/>
          </a:stretch>
        </p:blipFill>
        <p:spPr>
          <a:xfrm>
            <a:off x="0" y="-34371"/>
            <a:ext cx="12192000" cy="6858000"/>
          </a:xfrm>
          <a:prstGeom prst="rect">
            <a:avLst/>
          </a:prstGeom>
        </p:spPr>
      </p:pic>
      <p:sp>
        <p:nvSpPr>
          <p:cNvPr id="10" name="Title 1">
            <a:extLst>
              <a:ext uri="{FF2B5EF4-FFF2-40B4-BE49-F238E27FC236}">
                <a16:creationId xmlns="" xmlns:a16="http://schemas.microsoft.com/office/drawing/2014/main" id="{BD8B3F37-C948-4A1A-85E9-F23A2CD3933E}"/>
              </a:ext>
            </a:extLst>
          </p:cNvPr>
          <p:cNvSpPr txBox="1">
            <a:spLocks/>
          </p:cNvSpPr>
          <p:nvPr/>
        </p:nvSpPr>
        <p:spPr>
          <a:xfrm>
            <a:off x="2352582" y="2142917"/>
            <a:ext cx="9552373"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As You Know</a:t>
            </a:r>
          </a:p>
        </p:txBody>
      </p:sp>
    </p:spTree>
    <p:extLst>
      <p:ext uri="{BB962C8B-B14F-4D97-AF65-F5344CB8AC3E}">
        <p14:creationId xmlns:p14="http://schemas.microsoft.com/office/powerpoint/2010/main" val="368555657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a:xfrm flipV="1">
            <a:off x="691566" y="251498"/>
            <a:ext cx="10662234" cy="113628"/>
          </a:xfrm>
        </p:spPr>
        <p:txBody>
          <a:bodyPr>
            <a:normAutofit fontScale="90000"/>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289200" y="0"/>
            <a:ext cx="11064600" cy="6858000"/>
          </a:xfrm>
        </p:spPr>
        <p:txBody>
          <a:bodyPr>
            <a:noAutofit/>
          </a:bodyPr>
          <a:lstStyle/>
          <a:p>
            <a:pPr marL="0" indent="0">
              <a:buNone/>
            </a:pPr>
            <a:r>
              <a:rPr lang="en-US" sz="4800" dirty="0"/>
              <a:t> </a:t>
            </a:r>
            <a:endParaRPr lang="en-US" sz="4800" dirty="0" smtClean="0"/>
          </a:p>
          <a:p>
            <a:pPr marL="0" indent="0">
              <a:buNone/>
            </a:pPr>
            <a:r>
              <a:rPr lang="en-US" sz="5400" dirty="0" smtClean="0"/>
              <a:t>Remember </a:t>
            </a:r>
            <a:r>
              <a:rPr lang="en-US" sz="5400" dirty="0"/>
              <a:t>how he told you, while he was still with you in Galilee: ‘The Son of Man must be delivered over to the hands of sinners, be crucified and on the third day be raised again.’” </a:t>
            </a:r>
            <a:r>
              <a:rPr lang="en-US" sz="5400" b="1" baseline="30000" dirty="0"/>
              <a:t> </a:t>
            </a:r>
            <a:r>
              <a:rPr lang="en-US" sz="5400" dirty="0"/>
              <a:t>Then they remembered his words.  Luke 24:1-8</a:t>
            </a:r>
          </a:p>
          <a:p>
            <a:pPr marL="0" indent="0">
              <a:buNone/>
            </a:pPr>
            <a:endParaRPr lang="en-US" sz="4800" dirty="0">
              <a:solidFill>
                <a:schemeClr val="bg1"/>
              </a:solidFill>
            </a:endParaRPr>
          </a:p>
        </p:txBody>
      </p:sp>
    </p:spTree>
    <p:extLst>
      <p:ext uri="{BB962C8B-B14F-4D97-AF65-F5344CB8AC3E}">
        <p14:creationId xmlns:p14="http://schemas.microsoft.com/office/powerpoint/2010/main" val="40900545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a:xfrm>
            <a:off x="838200" y="-960438"/>
            <a:ext cx="10515600" cy="1325563"/>
          </a:xfrm>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427514" y="365125"/>
            <a:ext cx="10599363" cy="6136964"/>
          </a:xfrm>
        </p:spPr>
        <p:txBody>
          <a:bodyPr>
            <a:normAutofit fontScale="25000" lnSpcReduction="20000"/>
          </a:bodyPr>
          <a:lstStyle/>
          <a:p>
            <a:pPr marL="0" indent="0">
              <a:buNone/>
            </a:pPr>
            <a:endParaRPr lang="en-US" sz="21600" dirty="0" smtClean="0"/>
          </a:p>
          <a:p>
            <a:pPr marL="0" indent="0">
              <a:buNone/>
            </a:pPr>
            <a:r>
              <a:rPr lang="en-US" sz="21600" dirty="0"/>
              <a:t>I</a:t>
            </a:r>
            <a:r>
              <a:rPr lang="en-US" sz="21600" dirty="0" smtClean="0"/>
              <a:t>f </a:t>
            </a:r>
            <a:r>
              <a:rPr lang="en-US" sz="21600" dirty="0"/>
              <a:t>there is something that God has already told you </a:t>
            </a:r>
            <a:r>
              <a:rPr lang="en-US" sz="21600" dirty="0" smtClean="0"/>
              <a:t>but </a:t>
            </a:r>
            <a:r>
              <a:rPr lang="en-US" sz="21600" dirty="0"/>
              <a:t>you </a:t>
            </a:r>
            <a:r>
              <a:rPr lang="en-US" sz="21600" dirty="0" smtClean="0"/>
              <a:t>may have forgotten, </a:t>
            </a:r>
            <a:r>
              <a:rPr lang="en-US" sz="21600" dirty="0"/>
              <a:t>then grab a hold </a:t>
            </a:r>
            <a:r>
              <a:rPr lang="en-US" sz="21600" dirty="0" smtClean="0"/>
              <a:t>of that </a:t>
            </a:r>
            <a:r>
              <a:rPr lang="en-US" sz="21600"/>
              <a:t>word </a:t>
            </a:r>
            <a:r>
              <a:rPr lang="en-US" sz="21600" smtClean="0"/>
              <a:t>and </a:t>
            </a:r>
            <a:r>
              <a:rPr lang="en-US" sz="21600" dirty="0"/>
              <a:t>no matter what, don’t let it go.  </a:t>
            </a:r>
            <a:endParaRPr lang="en-US" sz="21600" dirty="0" smtClean="0"/>
          </a:p>
          <a:p>
            <a:pPr marL="0" indent="0">
              <a:buNone/>
            </a:pPr>
            <a:endParaRPr lang="en-US" sz="21600" dirty="0"/>
          </a:p>
          <a:p>
            <a:pPr marL="0" indent="0">
              <a:buNone/>
            </a:pPr>
            <a:r>
              <a:rPr lang="en-US" sz="21600" dirty="0" smtClean="0"/>
              <a:t>Lean </a:t>
            </a:r>
            <a:r>
              <a:rPr lang="en-US" sz="21600" dirty="0"/>
              <a:t>into it…live it out.</a:t>
            </a:r>
          </a:p>
          <a:p>
            <a:endParaRPr lang="en-US" sz="21600" dirty="0"/>
          </a:p>
          <a:p>
            <a:endParaRPr lang="en-US" sz="21600" dirty="0"/>
          </a:p>
          <a:p>
            <a:r>
              <a:rPr lang="en-US" sz="21600" dirty="0"/>
              <a:t> </a:t>
            </a:r>
          </a:p>
          <a:p>
            <a:r>
              <a:rPr lang="en-US" sz="21600" dirty="0"/>
              <a:t> </a:t>
            </a:r>
          </a:p>
          <a:p>
            <a:r>
              <a:rPr lang="en-US" sz="21600" dirty="0"/>
              <a:t> </a:t>
            </a:r>
          </a:p>
          <a:p>
            <a:r>
              <a:rPr lang="en-US" sz="21600" dirty="0"/>
              <a:t> </a:t>
            </a:r>
          </a:p>
          <a:p>
            <a:r>
              <a:rPr lang="en-US" sz="21600" dirty="0"/>
              <a:t> </a:t>
            </a:r>
          </a:p>
          <a:p>
            <a:r>
              <a:rPr lang="en-US" sz="21600"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solidFill>
                <a:schemeClr val="bg1"/>
              </a:solidFill>
            </a:endParaRPr>
          </a:p>
        </p:txBody>
      </p:sp>
    </p:spTree>
    <p:extLst>
      <p:ext uri="{BB962C8B-B14F-4D97-AF65-F5344CB8AC3E}">
        <p14:creationId xmlns:p14="http://schemas.microsoft.com/office/powerpoint/2010/main" val="30310577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40900545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40900545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409005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409005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409005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409005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838200" y="1690687"/>
            <a:ext cx="10515600" cy="4684753"/>
          </a:xfrm>
        </p:spPr>
        <p:txBody>
          <a:bodyPr>
            <a:noAutofit/>
          </a:bodyPr>
          <a:lstStyle/>
          <a:p>
            <a:pPr marL="0" indent="0">
              <a:buNone/>
            </a:pPr>
            <a:r>
              <a:rPr lang="en-US" sz="5400" dirty="0"/>
              <a:t>When Jesus had finished saying all these things, he said to his disciples, </a:t>
            </a:r>
            <a:r>
              <a:rPr lang="en-US" sz="5400" b="1" baseline="30000" dirty="0"/>
              <a:t> </a:t>
            </a:r>
            <a:r>
              <a:rPr lang="en-US" sz="5400" dirty="0"/>
              <a:t>“As you know, the Passover is two days away—and the Son of Man will be handed over to be crucified.</a:t>
            </a:r>
            <a:r>
              <a:rPr lang="en-US" sz="5400" dirty="0" smtClean="0"/>
              <a:t>”  Matt. 26:1-2</a:t>
            </a:r>
            <a:endParaRPr lang="en-US" sz="5400" dirty="0"/>
          </a:p>
          <a:p>
            <a:endParaRPr lang="en-US" sz="5400" dirty="0">
              <a:solidFill>
                <a:schemeClr val="bg1"/>
              </a:solidFill>
            </a:endParaRPr>
          </a:p>
        </p:txBody>
      </p:sp>
    </p:spTree>
    <p:extLst>
      <p:ext uri="{BB962C8B-B14F-4D97-AF65-F5344CB8AC3E}">
        <p14:creationId xmlns:p14="http://schemas.microsoft.com/office/powerpoint/2010/main" val="5741138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a:xfrm>
            <a:off x="838200" y="-297657"/>
            <a:ext cx="10515600" cy="1325563"/>
          </a:xfrm>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838199" y="1194609"/>
            <a:ext cx="10666949" cy="5331730"/>
          </a:xfrm>
        </p:spPr>
        <p:txBody>
          <a:bodyPr>
            <a:noAutofit/>
          </a:bodyPr>
          <a:lstStyle/>
          <a:p>
            <a:pPr marL="0" indent="0">
              <a:buNone/>
            </a:pPr>
            <a:r>
              <a:rPr lang="en-US" sz="5200" dirty="0" smtClean="0"/>
              <a:t>When they came into Galilee, He said to them, “</a:t>
            </a:r>
            <a:r>
              <a:rPr lang="en-US" sz="5200" dirty="0"/>
              <a:t>The Son of Man is going to be delivered into the hands of men. They will kill him, and on the third day he will be raised to </a:t>
            </a:r>
            <a:r>
              <a:rPr lang="en-US" sz="5200" dirty="0" smtClean="0"/>
              <a:t>life.  And the disciples were filled with grief. (</a:t>
            </a:r>
            <a:r>
              <a:rPr lang="en-US" sz="5200" dirty="0"/>
              <a:t>Matthew 17:22-23).</a:t>
            </a:r>
          </a:p>
          <a:p>
            <a:endParaRPr lang="en-US" sz="5200" dirty="0">
              <a:solidFill>
                <a:schemeClr val="bg1"/>
              </a:solidFill>
            </a:endParaRPr>
          </a:p>
        </p:txBody>
      </p:sp>
    </p:spTree>
    <p:extLst>
      <p:ext uri="{BB962C8B-B14F-4D97-AF65-F5344CB8AC3E}">
        <p14:creationId xmlns:p14="http://schemas.microsoft.com/office/powerpoint/2010/main" val="36598587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a:xfrm>
            <a:off x="909390" y="-270132"/>
            <a:ext cx="10515600" cy="540263"/>
          </a:xfrm>
        </p:spPr>
        <p:txBody>
          <a:bodyPr>
            <a:normAutofit fontScale="90000"/>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838200" y="1194609"/>
            <a:ext cx="10515600" cy="4982354"/>
          </a:xfrm>
        </p:spPr>
        <p:txBody>
          <a:bodyPr>
            <a:normAutofit fontScale="47500" lnSpcReduction="20000"/>
          </a:bodyPr>
          <a:lstStyle/>
          <a:p>
            <a:pPr marL="0" indent="0">
              <a:buNone/>
            </a:pPr>
            <a:r>
              <a:rPr lang="en-US" sz="10500" dirty="0"/>
              <a:t>God has already spoken </a:t>
            </a:r>
            <a:r>
              <a:rPr lang="en-US" sz="10500" dirty="0" smtClean="0"/>
              <a:t>something into our lives </a:t>
            </a:r>
            <a:r>
              <a:rPr lang="en-US" sz="10500" dirty="0"/>
              <a:t>but we are not leaning into </a:t>
            </a:r>
            <a:r>
              <a:rPr lang="en-US" sz="10500" dirty="0" smtClean="0"/>
              <a:t>it; we </a:t>
            </a:r>
            <a:r>
              <a:rPr lang="en-US" sz="10500" dirty="0"/>
              <a:t>are not living out like we should be.  </a:t>
            </a:r>
            <a:endParaRPr lang="en-US" sz="10500" dirty="0" smtClean="0"/>
          </a:p>
          <a:p>
            <a:pPr marL="0" indent="0">
              <a:buNone/>
            </a:pPr>
            <a:endParaRPr lang="en-US" sz="10500" dirty="0"/>
          </a:p>
          <a:p>
            <a:pPr marL="0" indent="0">
              <a:buNone/>
            </a:pPr>
            <a:r>
              <a:rPr lang="en-US" sz="10500" dirty="0" smtClean="0"/>
              <a:t>A promise</a:t>
            </a:r>
            <a:r>
              <a:rPr lang="en-US" sz="10500" dirty="0"/>
              <a:t>, a provision, an </a:t>
            </a:r>
            <a:r>
              <a:rPr lang="en-US" sz="10500" dirty="0" smtClean="0"/>
              <a:t>affirmation </a:t>
            </a:r>
            <a:r>
              <a:rPr lang="en-US" sz="10500" dirty="0"/>
              <a:t>that God has given us for a situation, for a relationship, for a struggle, for </a:t>
            </a:r>
            <a:r>
              <a:rPr lang="en-US" sz="10500" dirty="0" smtClean="0"/>
              <a:t>direction, etc.</a:t>
            </a:r>
          </a:p>
          <a:p>
            <a:pPr marL="0" indent="0">
              <a:buNone/>
            </a:pPr>
            <a:endParaRPr lang="en-US" sz="10500" dirty="0" smtClean="0"/>
          </a:p>
          <a:p>
            <a:pPr marL="0" indent="0">
              <a:buNone/>
            </a:pPr>
            <a:endParaRPr lang="en-US" dirty="0"/>
          </a:p>
          <a:p>
            <a:pPr marL="0" indent="0">
              <a:buNone/>
            </a:pPr>
            <a:endParaRPr lang="en-US" dirty="0"/>
          </a:p>
          <a:p>
            <a:pPr marL="0" indent="0">
              <a:buNone/>
            </a:pPr>
            <a:endParaRPr lang="en-US" dirty="0" smtClean="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4090054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a:xfrm>
            <a:off x="871668" y="-540263"/>
            <a:ext cx="10515600" cy="389365"/>
          </a:xfrm>
        </p:spPr>
        <p:txBody>
          <a:bodyPr>
            <a:normAutofit fontScale="90000"/>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741862" y="377245"/>
            <a:ext cx="10611938" cy="6048495"/>
          </a:xfrm>
        </p:spPr>
        <p:txBody>
          <a:bodyPr>
            <a:noAutofit/>
          </a:bodyPr>
          <a:lstStyle/>
          <a:p>
            <a:pPr marL="0" indent="0">
              <a:buNone/>
            </a:pPr>
            <a:r>
              <a:rPr lang="en-US" sz="4800" dirty="0"/>
              <a:t>Contradictions: Faith &amp; fear, confidence to discouragement, peace to confusion, trust to distrust,  from belief to skepticism</a:t>
            </a:r>
            <a:r>
              <a:rPr lang="en-US" sz="4800" dirty="0" smtClean="0"/>
              <a:t>.</a:t>
            </a:r>
          </a:p>
          <a:p>
            <a:pPr marL="0" indent="0">
              <a:buNone/>
            </a:pPr>
            <a:endParaRPr lang="en-US" sz="800" dirty="0"/>
          </a:p>
          <a:p>
            <a:pPr marL="514350" lvl="0" indent="-514350">
              <a:buAutoNum type="arabicParenR"/>
            </a:pPr>
            <a:r>
              <a:rPr lang="en-US" sz="4800" dirty="0" smtClean="0"/>
              <a:t>They </a:t>
            </a:r>
            <a:r>
              <a:rPr lang="en-US" sz="4800" dirty="0"/>
              <a:t>were living by their emotions.  They were living by how they felt at the moment, not by what we knew to be true. </a:t>
            </a:r>
            <a:endParaRPr lang="en-US" sz="4800" dirty="0" smtClean="0"/>
          </a:p>
          <a:p>
            <a:pPr marL="0" indent="0">
              <a:buNone/>
            </a:pPr>
            <a:endParaRPr lang="en-US" sz="4800" dirty="0"/>
          </a:p>
        </p:txBody>
      </p:sp>
    </p:spTree>
    <p:extLst>
      <p:ext uri="{BB962C8B-B14F-4D97-AF65-F5344CB8AC3E}">
        <p14:creationId xmlns:p14="http://schemas.microsoft.com/office/powerpoint/2010/main" val="4090054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a:xfrm>
            <a:off x="884242" y="-960438"/>
            <a:ext cx="10515600" cy="1325563"/>
          </a:xfrm>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440089" y="365125"/>
            <a:ext cx="10896884" cy="6224087"/>
          </a:xfrm>
        </p:spPr>
        <p:txBody>
          <a:bodyPr>
            <a:noAutofit/>
          </a:bodyPr>
          <a:lstStyle/>
          <a:p>
            <a:pPr marL="0" lvl="0" indent="0">
              <a:buNone/>
            </a:pPr>
            <a:r>
              <a:rPr lang="en-US" sz="4800" dirty="0"/>
              <a:t>The only thing that doesn’t change is truth – God’s truth.  It is the one and only thing that we can really hold onto. </a:t>
            </a:r>
            <a:endParaRPr lang="en-US" sz="4800" dirty="0" smtClean="0"/>
          </a:p>
          <a:p>
            <a:pPr marL="0" lvl="0" indent="0">
              <a:buNone/>
            </a:pPr>
            <a:endParaRPr lang="en-US" sz="800" dirty="0"/>
          </a:p>
          <a:p>
            <a:pPr marL="0" lvl="0" indent="0">
              <a:buNone/>
            </a:pPr>
            <a:r>
              <a:rPr lang="en-US" sz="4800" b="1" dirty="0" smtClean="0"/>
              <a:t>2) They </a:t>
            </a:r>
            <a:r>
              <a:rPr lang="en-US" sz="4800" b="1" dirty="0"/>
              <a:t>didn’t understand what was going on.  They </a:t>
            </a:r>
            <a:r>
              <a:rPr lang="en-US" sz="4800" dirty="0"/>
              <a:t>couldn’t see what God was doing.  They couldn’t see the big picture.  And because of this they moved into </a:t>
            </a:r>
            <a:r>
              <a:rPr lang="en-US" sz="4800" dirty="0" smtClean="0"/>
              <a:t>“</a:t>
            </a:r>
            <a:r>
              <a:rPr lang="en-US" sz="4800" dirty="0"/>
              <a:t>spiritual confusion”.  </a:t>
            </a:r>
          </a:p>
          <a:p>
            <a:pPr marL="0" lvl="0" indent="0">
              <a:buNone/>
            </a:pPr>
            <a:endParaRPr lang="en-US" sz="4800" dirty="0"/>
          </a:p>
          <a:p>
            <a:pPr marL="0" indent="0">
              <a:buNone/>
            </a:pPr>
            <a:endParaRPr lang="en-US" sz="4800" dirty="0"/>
          </a:p>
        </p:txBody>
      </p:sp>
    </p:spTree>
    <p:extLst>
      <p:ext uri="{BB962C8B-B14F-4D97-AF65-F5344CB8AC3E}">
        <p14:creationId xmlns:p14="http://schemas.microsoft.com/office/powerpoint/2010/main" val="4090054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a:xfrm flipV="1">
            <a:off x="838200" y="251498"/>
            <a:ext cx="10515600" cy="113628"/>
          </a:xfrm>
        </p:spPr>
        <p:txBody>
          <a:bodyPr>
            <a:normAutofit fontScale="90000"/>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536425" y="390730"/>
            <a:ext cx="10515600" cy="6097884"/>
          </a:xfrm>
        </p:spPr>
        <p:txBody>
          <a:bodyPr>
            <a:normAutofit lnSpcReduction="10000"/>
          </a:bodyPr>
          <a:lstStyle/>
          <a:p>
            <a:r>
              <a:rPr lang="en-US" sz="5400" dirty="0"/>
              <a:t>Spiritual confusion is this thing that happen to us when life doesn’t make sense. </a:t>
            </a:r>
            <a:endParaRPr lang="en-US" sz="5400" dirty="0" smtClean="0"/>
          </a:p>
          <a:p>
            <a:endParaRPr lang="en-US" sz="900" dirty="0"/>
          </a:p>
          <a:p>
            <a:r>
              <a:rPr lang="en-US" sz="5400" dirty="0"/>
              <a:t>If you are struggling today with spiritual confusion, </a:t>
            </a:r>
            <a:r>
              <a:rPr lang="en-US" sz="5400" dirty="0" smtClean="0"/>
              <a:t>be </a:t>
            </a:r>
            <a:r>
              <a:rPr lang="en-US" sz="5400" dirty="0"/>
              <a:t>cautious.  Don’t let what you feel </a:t>
            </a:r>
            <a:r>
              <a:rPr lang="en-US" sz="5400" dirty="0" smtClean="0"/>
              <a:t>supersede </a:t>
            </a:r>
            <a:r>
              <a:rPr lang="en-US" sz="5400" dirty="0"/>
              <a:t>what you know.  Hold on to what God has already told you.  </a:t>
            </a:r>
          </a:p>
          <a:p>
            <a:endParaRPr lang="en-US" dirty="0" smtClean="0"/>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90054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a:xfrm>
            <a:off x="838200" y="-960438"/>
            <a:ext cx="10515600" cy="1325563"/>
          </a:xfrm>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502957" y="454967"/>
            <a:ext cx="10850843" cy="6046221"/>
          </a:xfrm>
        </p:spPr>
        <p:txBody>
          <a:bodyPr>
            <a:normAutofit fontScale="92500" lnSpcReduction="10000"/>
          </a:bodyPr>
          <a:lstStyle/>
          <a:p>
            <a:pPr marL="971550" lvl="1" indent="-514350">
              <a:buAutoNum type="arabicParenR" startAt="3"/>
            </a:pPr>
            <a:r>
              <a:rPr lang="en-US" sz="5400" dirty="0" smtClean="0"/>
              <a:t> They forgot what Jesus told them.</a:t>
            </a:r>
          </a:p>
          <a:p>
            <a:pPr marL="514350" indent="-514350">
              <a:buAutoNum type="arabicParenR" startAt="3"/>
            </a:pPr>
            <a:endParaRPr lang="en-US" sz="5400" dirty="0">
              <a:solidFill>
                <a:schemeClr val="bg1"/>
              </a:solidFill>
            </a:endParaRPr>
          </a:p>
          <a:p>
            <a:pPr marL="0" indent="0">
              <a:buNone/>
            </a:pPr>
            <a:r>
              <a:rPr lang="en-US" sz="5400" dirty="0" smtClean="0"/>
              <a:t>“On </a:t>
            </a:r>
            <a:r>
              <a:rPr lang="en-US" sz="5400" dirty="0"/>
              <a:t>the first day of the week, very early in the morning, the women took the spices they had prepared and went to the tomb. They found the stone rolled away from the tomb, but when they entered, they did not find the body of the Lord Jesus.  </a:t>
            </a:r>
          </a:p>
          <a:p>
            <a:pPr marL="0" indent="0">
              <a:buNone/>
            </a:pPr>
            <a:endParaRPr lang="en-US" dirty="0">
              <a:solidFill>
                <a:schemeClr val="bg1"/>
              </a:solidFill>
            </a:endParaRPr>
          </a:p>
        </p:txBody>
      </p:sp>
    </p:spTree>
    <p:extLst>
      <p:ext uri="{BB962C8B-B14F-4D97-AF65-F5344CB8AC3E}">
        <p14:creationId xmlns:p14="http://schemas.microsoft.com/office/powerpoint/2010/main" val="40900545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4F02E-C92F-47DC-99FB-156882DE8634}"/>
              </a:ext>
            </a:extLst>
          </p:cNvPr>
          <p:cNvSpPr>
            <a:spLocks noGrp="1"/>
          </p:cNvSpPr>
          <p:nvPr>
            <p:ph type="title"/>
          </p:nvPr>
        </p:nvSpPr>
        <p:spPr>
          <a:xfrm>
            <a:off x="838200" y="-1106130"/>
            <a:ext cx="10515600" cy="1325563"/>
          </a:xfrm>
        </p:spPr>
        <p:txBody>
          <a:bodyPr/>
          <a:lstStyle/>
          <a:p>
            <a:endParaRPr lang="en-US" dirty="0">
              <a:solidFill>
                <a:schemeClr val="bg1"/>
              </a:solidFill>
            </a:endParaRPr>
          </a:p>
        </p:txBody>
      </p:sp>
      <p:sp>
        <p:nvSpPr>
          <p:cNvPr id="3" name="Content Placeholder 2">
            <a:extLst>
              <a:ext uri="{FF2B5EF4-FFF2-40B4-BE49-F238E27FC236}">
                <a16:creationId xmlns="" xmlns:a16="http://schemas.microsoft.com/office/drawing/2014/main" id="{88BB7AE7-E79F-45BF-842B-D9D3DD95714A}"/>
              </a:ext>
            </a:extLst>
          </p:cNvPr>
          <p:cNvSpPr>
            <a:spLocks noGrp="1"/>
          </p:cNvSpPr>
          <p:nvPr>
            <p:ph idx="1"/>
          </p:nvPr>
        </p:nvSpPr>
        <p:spPr>
          <a:xfrm>
            <a:off x="289200" y="113174"/>
            <a:ext cx="10787973" cy="6362865"/>
          </a:xfrm>
        </p:spPr>
        <p:txBody>
          <a:bodyPr>
            <a:noAutofit/>
          </a:bodyPr>
          <a:lstStyle/>
          <a:p>
            <a:pPr marL="0" indent="0">
              <a:buNone/>
            </a:pPr>
            <a:r>
              <a:rPr lang="en-US" sz="5000" dirty="0" smtClean="0"/>
              <a:t>While </a:t>
            </a:r>
            <a:r>
              <a:rPr lang="en-US" sz="5000" dirty="0"/>
              <a:t>they were wondering about this, suddenly two men in clothes that gleamed like lightning stood beside them. </a:t>
            </a:r>
          </a:p>
          <a:p>
            <a:pPr marL="0" indent="0">
              <a:buNone/>
            </a:pPr>
            <a:r>
              <a:rPr lang="en-US" sz="5000" dirty="0" smtClean="0"/>
              <a:t>In </a:t>
            </a:r>
            <a:r>
              <a:rPr lang="en-US" sz="5000" dirty="0"/>
              <a:t>their fright the women bowed down with their faces to the ground, but the men said to them, “Why do you look for the living among the dead</a:t>
            </a:r>
            <a:r>
              <a:rPr lang="en-US" sz="5000" dirty="0" smtClean="0"/>
              <a:t>? He </a:t>
            </a:r>
            <a:r>
              <a:rPr lang="en-US" sz="5000" dirty="0"/>
              <a:t>is not here; he has risen! </a:t>
            </a:r>
            <a:endParaRPr lang="en-US" sz="5000" dirty="0">
              <a:solidFill>
                <a:schemeClr val="bg1"/>
              </a:solidFill>
            </a:endParaRPr>
          </a:p>
        </p:txBody>
      </p:sp>
    </p:spTree>
    <p:extLst>
      <p:ext uri="{BB962C8B-B14F-4D97-AF65-F5344CB8AC3E}">
        <p14:creationId xmlns:p14="http://schemas.microsoft.com/office/powerpoint/2010/main" val="1465887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665</TotalTime>
  <Words>384</Words>
  <Application>Microsoft Macintosh PowerPoint</Application>
  <PresentationFormat>Custom</PresentationFormat>
  <Paragraphs>68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Text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Sharon Anderson</cp:lastModifiedBy>
  <cp:revision>112</cp:revision>
  <dcterms:created xsi:type="dcterms:W3CDTF">2019-01-31T18:54:56Z</dcterms:created>
  <dcterms:modified xsi:type="dcterms:W3CDTF">2019-05-04T22:42:18Z</dcterms:modified>
</cp:coreProperties>
</file>