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5" r:id="rId5"/>
    <p:sldId id="258" r:id="rId6"/>
    <p:sldId id="259" r:id="rId7"/>
    <p:sldId id="261" r:id="rId8"/>
    <p:sldId id="260" r:id="rId9"/>
    <p:sldId id="269" r:id="rId10"/>
    <p:sldId id="264" r:id="rId11"/>
    <p:sldId id="270" r:id="rId12"/>
    <p:sldId id="266" r:id="rId13"/>
    <p:sldId id="271" r:id="rId14"/>
    <p:sldId id="267" r:id="rId15"/>
    <p:sldId id="272" r:id="rId16"/>
    <p:sldId id="273" r:id="rId17"/>
    <p:sldId id="274" r:id="rId18"/>
    <p:sldId id="268" r:id="rId19"/>
    <p:sldId id="276" r:id="rId20"/>
    <p:sldId id="275"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8" autoAdjust="0"/>
    <p:restoredTop sz="94660"/>
  </p:normalViewPr>
  <p:slideViewPr>
    <p:cSldViewPr snapToGrid="0">
      <p:cViewPr varScale="1">
        <p:scale>
          <a:sx n="57" d="100"/>
          <a:sy n="57" d="100"/>
        </p:scale>
        <p:origin x="102" y="13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7171E6-6468-4304-9D3E-E052B888A0D6}" type="datetimeFigureOut">
              <a:rPr lang="en-US" smtClean="0"/>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372671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7171E6-6468-4304-9D3E-E052B888A0D6}" type="datetimeFigureOut">
              <a:rPr lang="en-US" smtClean="0"/>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393332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7171E6-6468-4304-9D3E-E052B888A0D6}" type="datetimeFigureOut">
              <a:rPr lang="en-US" smtClean="0"/>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326672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7171E6-6468-4304-9D3E-E052B888A0D6}" type="datetimeFigureOut">
              <a:rPr lang="en-US" smtClean="0"/>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146776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7171E6-6468-4304-9D3E-E052B888A0D6}" type="datetimeFigureOut">
              <a:rPr lang="en-US" smtClean="0"/>
              <a:t>12/29/2018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191853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7171E6-6468-4304-9D3E-E052B888A0D6}" type="datetimeFigureOut">
              <a:rPr lang="en-US" smtClean="0"/>
              <a:t>12/29/2018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411689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7171E6-6468-4304-9D3E-E052B888A0D6}" type="datetimeFigureOut">
              <a:rPr lang="en-US" smtClean="0"/>
              <a:t>12/29/2018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211653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7171E6-6468-4304-9D3E-E052B888A0D6}" type="datetimeFigureOut">
              <a:rPr lang="en-US" smtClean="0"/>
              <a:t>12/29/2018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97116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171E6-6468-4304-9D3E-E052B888A0D6}" type="datetimeFigureOut">
              <a:rPr lang="en-US" smtClean="0"/>
              <a:t>12/29/2018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84524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7171E6-6468-4304-9D3E-E052B888A0D6}" type="datetimeFigureOut">
              <a:rPr lang="en-US" smtClean="0"/>
              <a:t>12/29/2018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301538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7171E6-6468-4304-9D3E-E052B888A0D6}" type="datetimeFigureOut">
              <a:rPr lang="en-US" smtClean="0"/>
              <a:t>12/29/2018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11BD2E-CAA9-4979-B85E-E1B81C89AFE4}" type="slidenum">
              <a:rPr lang="en-US" smtClean="0"/>
              <a:t>‹#›</a:t>
            </a:fld>
            <a:endParaRPr lang="en-US"/>
          </a:p>
        </p:txBody>
      </p:sp>
    </p:spTree>
    <p:extLst>
      <p:ext uri="{BB962C8B-B14F-4D97-AF65-F5344CB8AC3E}">
        <p14:creationId xmlns:p14="http://schemas.microsoft.com/office/powerpoint/2010/main" val="185450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171E6-6468-4304-9D3E-E052B888A0D6}" type="datetimeFigureOut">
              <a:rPr lang="en-US" smtClean="0"/>
              <a:t>12/29/2018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1BD2E-CAA9-4979-B85E-E1B81C89AFE4}" type="slidenum">
              <a:rPr lang="en-US" smtClean="0"/>
              <a:t>‹#›</a:t>
            </a:fld>
            <a:endParaRPr lang="en-US"/>
          </a:p>
        </p:txBody>
      </p:sp>
    </p:spTree>
    <p:extLst>
      <p:ext uri="{BB962C8B-B14F-4D97-AF65-F5344CB8AC3E}">
        <p14:creationId xmlns:p14="http://schemas.microsoft.com/office/powerpoint/2010/main" val="32050628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57250" y="2759823"/>
            <a:ext cx="9144000" cy="1373593"/>
          </a:xfrm>
        </p:spPr>
        <p:txBody>
          <a:bodyPr anchor="t">
            <a:normAutofit/>
          </a:bodyPr>
          <a:lstStyle/>
          <a:p>
            <a:r>
              <a:rPr lang="en-US" sz="8800" b="1" spc="600" dirty="0" smtClean="0">
                <a:latin typeface="Verlag Bold" pitchFamily="50" charset="0"/>
              </a:rPr>
              <a:t>ABIDE IN ME</a:t>
            </a:r>
            <a:endParaRPr lang="en-US" sz="8800" b="1" spc="600" dirty="0">
              <a:latin typeface="Verlag Bold" pitchFamily="50" charset="0"/>
            </a:endParaRPr>
          </a:p>
        </p:txBody>
      </p:sp>
    </p:spTree>
    <p:extLst>
      <p:ext uri="{BB962C8B-B14F-4D97-AF65-F5344CB8AC3E}">
        <p14:creationId xmlns:p14="http://schemas.microsoft.com/office/powerpoint/2010/main" val="2105913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4869" y="1518980"/>
            <a:ext cx="10862266" cy="3785652"/>
          </a:xfrm>
          <a:prstGeom prst="rect">
            <a:avLst/>
          </a:prstGeom>
          <a:noFill/>
        </p:spPr>
        <p:txBody>
          <a:bodyPr wrap="square" rtlCol="0">
            <a:spAutoFit/>
          </a:bodyPr>
          <a:lstStyle/>
          <a:p>
            <a:pPr marL="457200" indent="-457200" algn="just">
              <a:buFont typeface="Arial" panose="020B0604020202020204" pitchFamily="34" charset="0"/>
              <a:buChar char="•"/>
            </a:pPr>
            <a:r>
              <a:rPr lang="en-US" sz="4000" dirty="0" smtClean="0">
                <a:latin typeface="TradeGothic" panose="00000400000000000000" pitchFamily="2" charset="0"/>
              </a:rPr>
              <a:t>Old Covenant: God dwells in the Temple</a:t>
            </a:r>
          </a:p>
          <a:p>
            <a:pPr marL="457200" indent="-457200" algn="just">
              <a:buFont typeface="Arial" panose="020B0604020202020204" pitchFamily="34" charset="0"/>
              <a:buChar char="•"/>
            </a:pPr>
            <a:r>
              <a:rPr lang="en-US" sz="4000" dirty="0" smtClean="0">
                <a:latin typeface="TradeGothic" panose="00000400000000000000" pitchFamily="2" charset="0"/>
              </a:rPr>
              <a:t>Last Supper</a:t>
            </a:r>
          </a:p>
          <a:p>
            <a:pPr marL="457200" indent="-457200" algn="just">
              <a:buFont typeface="Arial" panose="020B0604020202020204" pitchFamily="34" charset="0"/>
              <a:buChar char="•"/>
            </a:pPr>
            <a:r>
              <a:rPr lang="en-US" sz="4000" dirty="0" smtClean="0">
                <a:latin typeface="TradeGothic" panose="00000400000000000000" pitchFamily="2" charset="0"/>
              </a:rPr>
              <a:t>Jesus Preps Disciples for:</a:t>
            </a:r>
          </a:p>
          <a:p>
            <a:pPr marL="914400" lvl="1" indent="-457200" algn="just">
              <a:buFont typeface="Arial" panose="020B0604020202020204" pitchFamily="34" charset="0"/>
              <a:buChar char="•"/>
            </a:pPr>
            <a:r>
              <a:rPr lang="en-US" sz="4000" dirty="0" smtClean="0">
                <a:latin typeface="TradeGothic" panose="00000400000000000000" pitchFamily="2" charset="0"/>
              </a:rPr>
              <a:t>Losing Him</a:t>
            </a:r>
          </a:p>
          <a:p>
            <a:pPr marL="914400" lvl="1" indent="-457200" algn="just">
              <a:buFont typeface="Arial" panose="020B0604020202020204" pitchFamily="34" charset="0"/>
              <a:buChar char="•"/>
            </a:pPr>
            <a:r>
              <a:rPr lang="en-US" sz="4000" dirty="0" smtClean="0">
                <a:latin typeface="TradeGothic" panose="00000400000000000000" pitchFamily="2" charset="0"/>
              </a:rPr>
              <a:t>Receiving Him again after His death</a:t>
            </a:r>
          </a:p>
          <a:p>
            <a:pPr marL="457200" indent="-457200" algn="just">
              <a:buFont typeface="Arial" panose="020B0604020202020204" pitchFamily="34" charset="0"/>
              <a:buChar char="•"/>
            </a:pPr>
            <a:endParaRPr lang="en-US" sz="4000" dirty="0" smtClean="0">
              <a:latin typeface="TradeGothic" panose="00000400000000000000" pitchFamily="2" charset="0"/>
            </a:endParaRPr>
          </a:p>
        </p:txBody>
      </p:sp>
      <p:sp>
        <p:nvSpPr>
          <p:cNvPr id="4" name="TextBox 3"/>
          <p:cNvSpPr txBox="1"/>
          <p:nvPr/>
        </p:nvSpPr>
        <p:spPr>
          <a:xfrm>
            <a:off x="377003" y="598938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CONTEXT</a:t>
            </a:r>
          </a:p>
        </p:txBody>
      </p:sp>
    </p:spTree>
    <p:extLst>
      <p:ext uri="{BB962C8B-B14F-4D97-AF65-F5344CB8AC3E}">
        <p14:creationId xmlns:p14="http://schemas.microsoft.com/office/powerpoint/2010/main" val="482406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421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3" y="-1236133"/>
            <a:ext cx="12395199" cy="9296399"/>
          </a:xfrm>
          <a:prstGeom prst="rect">
            <a:avLst/>
          </a:prstGeom>
        </p:spPr>
      </p:pic>
      <p:sp>
        <p:nvSpPr>
          <p:cNvPr id="2" name="TextBox 1"/>
          <p:cNvSpPr txBox="1"/>
          <p:nvPr/>
        </p:nvSpPr>
        <p:spPr>
          <a:xfrm>
            <a:off x="377003" y="598938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PROCESS</a:t>
            </a:r>
          </a:p>
        </p:txBody>
      </p:sp>
    </p:spTree>
    <p:extLst>
      <p:ext uri="{BB962C8B-B14F-4D97-AF65-F5344CB8AC3E}">
        <p14:creationId xmlns:p14="http://schemas.microsoft.com/office/powerpoint/2010/main" val="883295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4869" y="1518980"/>
            <a:ext cx="10862266" cy="1938992"/>
          </a:xfrm>
          <a:prstGeom prst="rect">
            <a:avLst/>
          </a:prstGeom>
          <a:noFill/>
        </p:spPr>
        <p:txBody>
          <a:bodyPr wrap="square" rtlCol="0">
            <a:spAutoFit/>
          </a:bodyPr>
          <a:lstStyle/>
          <a:p>
            <a:pPr marL="457200" indent="-457200" algn="just">
              <a:buFont typeface="Arial" panose="020B0604020202020204" pitchFamily="34" charset="0"/>
              <a:buChar char="•"/>
            </a:pPr>
            <a:r>
              <a:rPr lang="en-US" sz="4000" dirty="0" smtClean="0">
                <a:latin typeface="TradeGothic" panose="00000400000000000000" pitchFamily="2" charset="0"/>
              </a:rPr>
              <a:t>Grapes: a primer</a:t>
            </a:r>
          </a:p>
          <a:p>
            <a:pPr marL="457200" indent="-457200" algn="just">
              <a:buFont typeface="Arial" panose="020B0604020202020204" pitchFamily="34" charset="0"/>
              <a:buChar char="•"/>
            </a:pPr>
            <a:r>
              <a:rPr lang="en-US" sz="4000" dirty="0" smtClean="0">
                <a:latin typeface="TradeGothic" panose="00000400000000000000" pitchFamily="2" charset="0"/>
              </a:rPr>
              <a:t>Allegory: view in larger theological context</a:t>
            </a:r>
          </a:p>
          <a:p>
            <a:pPr marL="457200" indent="-457200" algn="just">
              <a:buFont typeface="Arial" panose="020B0604020202020204" pitchFamily="34" charset="0"/>
              <a:buChar char="•"/>
            </a:pPr>
            <a:endParaRPr lang="en-US" sz="4000" dirty="0" smtClean="0">
              <a:latin typeface="TradeGothic" panose="00000400000000000000" pitchFamily="2" charset="0"/>
            </a:endParaRPr>
          </a:p>
        </p:txBody>
      </p:sp>
      <p:sp>
        <p:nvSpPr>
          <p:cNvPr id="4" name="TextBox 3"/>
          <p:cNvSpPr txBox="1"/>
          <p:nvPr/>
        </p:nvSpPr>
        <p:spPr>
          <a:xfrm>
            <a:off x="377003" y="598938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PROCESS</a:t>
            </a:r>
          </a:p>
        </p:txBody>
      </p:sp>
    </p:spTree>
    <p:extLst>
      <p:ext uri="{BB962C8B-B14F-4D97-AF65-F5344CB8AC3E}">
        <p14:creationId xmlns:p14="http://schemas.microsoft.com/office/powerpoint/2010/main" val="2993188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003" y="598938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PROCESS</a:t>
            </a:r>
          </a:p>
        </p:txBody>
      </p:sp>
      <p:sp>
        <p:nvSpPr>
          <p:cNvPr id="5" name="TextBox 4"/>
          <p:cNvSpPr txBox="1"/>
          <p:nvPr/>
        </p:nvSpPr>
        <p:spPr>
          <a:xfrm>
            <a:off x="664869" y="1518980"/>
            <a:ext cx="10862266" cy="1938992"/>
          </a:xfrm>
          <a:prstGeom prst="rect">
            <a:avLst/>
          </a:prstGeom>
          <a:noFill/>
        </p:spPr>
        <p:txBody>
          <a:bodyPr wrap="square" rtlCol="0">
            <a:spAutoFit/>
          </a:bodyPr>
          <a:lstStyle/>
          <a:p>
            <a:pPr algn="just"/>
            <a:r>
              <a:rPr lang="en-US" sz="6000" dirty="0" err="1" smtClean="0">
                <a:latin typeface="TradeGothic" panose="00000400000000000000" pitchFamily="2" charset="0"/>
              </a:rPr>
              <a:t>Airo</a:t>
            </a:r>
            <a:r>
              <a:rPr lang="en-US" sz="6000" dirty="0" smtClean="0">
                <a:latin typeface="TradeGothic" panose="00000400000000000000" pitchFamily="2" charset="0"/>
              </a:rPr>
              <a:t> (</a:t>
            </a:r>
            <a:r>
              <a:rPr lang="el-GR" sz="6000" dirty="0" smtClean="0">
                <a:latin typeface="TradeGothic" panose="00000400000000000000" pitchFamily="2" charset="0"/>
              </a:rPr>
              <a:t>αἴρω</a:t>
            </a:r>
            <a:r>
              <a:rPr lang="en-US" sz="6000" dirty="0" smtClean="0">
                <a:latin typeface="TradeGothic" panose="00000400000000000000" pitchFamily="2" charset="0"/>
              </a:rPr>
              <a:t>) : take away or lift up</a:t>
            </a:r>
          </a:p>
        </p:txBody>
      </p:sp>
    </p:spTree>
    <p:extLst>
      <p:ext uri="{BB962C8B-B14F-4D97-AF65-F5344CB8AC3E}">
        <p14:creationId xmlns:p14="http://schemas.microsoft.com/office/powerpoint/2010/main" val="343778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ie grape v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77" y="-1828800"/>
            <a:ext cx="12316177" cy="92371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003" y="598938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PROCESS</a:t>
            </a:r>
          </a:p>
        </p:txBody>
      </p:sp>
    </p:spTree>
    <p:extLst>
      <p:ext uri="{BB962C8B-B14F-4D97-AF65-F5344CB8AC3E}">
        <p14:creationId xmlns:p14="http://schemas.microsoft.com/office/powerpoint/2010/main" val="1210208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003" y="598938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PROCESS</a:t>
            </a:r>
          </a:p>
        </p:txBody>
      </p:sp>
    </p:spTree>
    <p:extLst>
      <p:ext uri="{BB962C8B-B14F-4D97-AF65-F5344CB8AC3E}">
        <p14:creationId xmlns:p14="http://schemas.microsoft.com/office/powerpoint/2010/main" val="4167543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003" y="598938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OUTCOME</a:t>
            </a:r>
          </a:p>
        </p:txBody>
      </p:sp>
      <p:sp>
        <p:nvSpPr>
          <p:cNvPr id="3" name="TextBox 2"/>
          <p:cNvSpPr txBox="1"/>
          <p:nvPr/>
        </p:nvSpPr>
        <p:spPr>
          <a:xfrm>
            <a:off x="664869" y="1518980"/>
            <a:ext cx="10862266" cy="1938992"/>
          </a:xfrm>
          <a:prstGeom prst="rect">
            <a:avLst/>
          </a:prstGeom>
          <a:noFill/>
        </p:spPr>
        <p:txBody>
          <a:bodyPr wrap="square" rtlCol="0">
            <a:spAutoFit/>
          </a:bodyPr>
          <a:lstStyle/>
          <a:p>
            <a:pPr marL="457200" indent="-457200" algn="just">
              <a:buFont typeface="Arial" panose="020B0604020202020204" pitchFamily="34" charset="0"/>
              <a:buChar char="•"/>
            </a:pPr>
            <a:r>
              <a:rPr lang="en-US" sz="4000" dirty="0" smtClean="0">
                <a:latin typeface="TradeGothic" panose="00000400000000000000" pitchFamily="2" charset="0"/>
              </a:rPr>
              <a:t>Call to trust in response to coming crucifixion</a:t>
            </a:r>
          </a:p>
          <a:p>
            <a:pPr marL="457200" indent="-457200" algn="just">
              <a:buFont typeface="Arial" panose="020B0604020202020204" pitchFamily="34" charset="0"/>
              <a:buChar char="•"/>
            </a:pPr>
            <a:r>
              <a:rPr lang="en-US" sz="4000" dirty="0" smtClean="0">
                <a:latin typeface="TradeGothic" panose="00000400000000000000" pitchFamily="2" charset="0"/>
              </a:rPr>
              <a:t>Abiding toward joy – filling</a:t>
            </a:r>
          </a:p>
          <a:p>
            <a:pPr marL="457200" indent="-457200" algn="just">
              <a:buFont typeface="Arial" panose="020B0604020202020204" pitchFamily="34" charset="0"/>
              <a:buChar char="•"/>
            </a:pPr>
            <a:r>
              <a:rPr lang="en-US" sz="4000" dirty="0" smtClean="0">
                <a:latin typeface="TradeGothic" panose="00000400000000000000" pitchFamily="2" charset="0"/>
              </a:rPr>
              <a:t>Abiding toward heart alignment</a:t>
            </a:r>
          </a:p>
        </p:txBody>
      </p:sp>
    </p:spTree>
    <p:extLst>
      <p:ext uri="{BB962C8B-B14F-4D97-AF65-F5344CB8AC3E}">
        <p14:creationId xmlns:p14="http://schemas.microsoft.com/office/powerpoint/2010/main" val="483382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log.eckraus.com/wp-content/uploads/2015/03/Refractometer-With-Grape-Being-Squeez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0933"/>
            <a:ext cx="12192000" cy="95097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003" y="598938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OUTCOME</a:t>
            </a:r>
          </a:p>
        </p:txBody>
      </p:sp>
    </p:spTree>
    <p:extLst>
      <p:ext uri="{BB962C8B-B14F-4D97-AF65-F5344CB8AC3E}">
        <p14:creationId xmlns:p14="http://schemas.microsoft.com/office/powerpoint/2010/main" val="323577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644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716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4869" y="1518980"/>
            <a:ext cx="10862266" cy="3046988"/>
          </a:xfrm>
          <a:prstGeom prst="rect">
            <a:avLst/>
          </a:prstGeom>
          <a:noFill/>
        </p:spPr>
        <p:txBody>
          <a:bodyPr wrap="square" rtlCol="0">
            <a:spAutoFit/>
          </a:bodyPr>
          <a:lstStyle/>
          <a:p>
            <a:pPr algn="just"/>
            <a:r>
              <a:rPr lang="en-US" sz="3200" dirty="0" smtClean="0">
                <a:latin typeface="TradeGothic" panose="00000400000000000000" pitchFamily="2" charset="0"/>
              </a:rPr>
              <a:t>“…solitude is not a private therapeutic place. Rather it is the place of conversion, the place where the old self dies and the new self is born…In solitude I get rid of my scaffolding: no friends to talk with, no telephone calls to make, no meetings to attend…no books to distract, just me.” – H. </a:t>
            </a:r>
            <a:r>
              <a:rPr lang="en-US" sz="3200" dirty="0" err="1" smtClean="0">
                <a:latin typeface="TradeGothic" panose="00000400000000000000" pitchFamily="2" charset="0"/>
              </a:rPr>
              <a:t>Nouwen</a:t>
            </a:r>
            <a:endParaRPr lang="en-US" sz="3200" dirty="0" smtClean="0">
              <a:latin typeface="TradeGothic" panose="00000400000000000000" pitchFamily="2" charset="0"/>
            </a:endParaRPr>
          </a:p>
        </p:txBody>
      </p:sp>
    </p:spTree>
    <p:extLst>
      <p:ext uri="{BB962C8B-B14F-4D97-AF65-F5344CB8AC3E}">
        <p14:creationId xmlns:p14="http://schemas.microsoft.com/office/powerpoint/2010/main" val="3744984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86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4869" y="1518980"/>
            <a:ext cx="10862266" cy="1323439"/>
          </a:xfrm>
          <a:prstGeom prst="rect">
            <a:avLst/>
          </a:prstGeom>
          <a:noFill/>
        </p:spPr>
        <p:txBody>
          <a:bodyPr wrap="square" rtlCol="0">
            <a:spAutoFit/>
          </a:bodyPr>
          <a:lstStyle/>
          <a:p>
            <a:pPr marL="457200" indent="-457200" algn="just">
              <a:buFont typeface="Arial" panose="020B0604020202020204" pitchFamily="34" charset="0"/>
              <a:buChar char="•"/>
            </a:pPr>
            <a:r>
              <a:rPr lang="en-US" sz="4000" dirty="0" smtClean="0">
                <a:latin typeface="TradeGothic" panose="00000400000000000000" pitchFamily="2" charset="0"/>
              </a:rPr>
              <a:t>Season of loss</a:t>
            </a:r>
          </a:p>
          <a:p>
            <a:pPr marL="457200" indent="-457200" algn="just">
              <a:buFont typeface="Arial" panose="020B0604020202020204" pitchFamily="34" charset="0"/>
              <a:buChar char="•"/>
            </a:pPr>
            <a:r>
              <a:rPr lang="en-US" sz="4000" dirty="0" smtClean="0">
                <a:latin typeface="TradeGothic" panose="00000400000000000000" pitchFamily="2" charset="0"/>
              </a:rPr>
              <a:t>Prayer vision: Do you trust me?</a:t>
            </a:r>
            <a:endParaRPr lang="en-US" sz="4000" dirty="0">
              <a:latin typeface="TradeGothic" panose="00000400000000000000" pitchFamily="2" charset="0"/>
            </a:endParaRPr>
          </a:p>
        </p:txBody>
      </p:sp>
    </p:spTree>
    <p:extLst>
      <p:ext uri="{BB962C8B-B14F-4D97-AF65-F5344CB8AC3E}">
        <p14:creationId xmlns:p14="http://schemas.microsoft.com/office/powerpoint/2010/main" val="843690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180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145" y="2260879"/>
            <a:ext cx="10862266" cy="2246769"/>
          </a:xfrm>
          <a:prstGeom prst="rect">
            <a:avLst/>
          </a:prstGeom>
          <a:noFill/>
        </p:spPr>
        <p:txBody>
          <a:bodyPr wrap="square" rtlCol="0">
            <a:spAutoFit/>
          </a:bodyPr>
          <a:lstStyle/>
          <a:p>
            <a:pPr algn="just"/>
            <a:r>
              <a:rPr lang="en-US" sz="2800" dirty="0" smtClean="0">
                <a:latin typeface="TradeGothic" panose="00000400000000000000" pitchFamily="2" charset="0"/>
              </a:rPr>
              <a:t>I </a:t>
            </a:r>
            <a:r>
              <a:rPr lang="en-US" sz="2800" dirty="0">
                <a:latin typeface="TradeGothic" panose="00000400000000000000" pitchFamily="2" charset="0"/>
              </a:rPr>
              <a:t>am the true vine, and my Father is the vinedresser. </a:t>
            </a:r>
            <a:r>
              <a:rPr lang="en-US" sz="2800" dirty="0" smtClean="0">
                <a:latin typeface="TradeGothic" panose="00000400000000000000" pitchFamily="2" charset="0"/>
              </a:rPr>
              <a:t>Every </a:t>
            </a:r>
            <a:r>
              <a:rPr lang="en-US" sz="2800" dirty="0">
                <a:latin typeface="TradeGothic" panose="00000400000000000000" pitchFamily="2" charset="0"/>
              </a:rPr>
              <a:t>branch in me that does not bear fruit he takes away, and every branch that does bear fruit he prunes, that it may bear more fruit. </a:t>
            </a:r>
            <a:r>
              <a:rPr lang="en-US" sz="2800" dirty="0" smtClean="0">
                <a:latin typeface="TradeGothic" panose="00000400000000000000" pitchFamily="2" charset="0"/>
              </a:rPr>
              <a:t>Already </a:t>
            </a:r>
            <a:r>
              <a:rPr lang="en-US" sz="2800" dirty="0">
                <a:latin typeface="TradeGothic" panose="00000400000000000000" pitchFamily="2" charset="0"/>
              </a:rPr>
              <a:t>you are clean because of the word that I have spoken to you. </a:t>
            </a:r>
            <a:r>
              <a:rPr lang="en-US" sz="2800" dirty="0" smtClean="0">
                <a:latin typeface="TradeGothic" panose="00000400000000000000" pitchFamily="2" charset="0"/>
              </a:rPr>
              <a:t>Abide </a:t>
            </a:r>
            <a:r>
              <a:rPr lang="en-US" sz="2800" dirty="0">
                <a:latin typeface="TradeGothic" panose="00000400000000000000" pitchFamily="2" charset="0"/>
              </a:rPr>
              <a:t>in me, and I in </a:t>
            </a:r>
            <a:r>
              <a:rPr lang="en-US" sz="2800" dirty="0" smtClean="0">
                <a:latin typeface="TradeGothic" panose="00000400000000000000" pitchFamily="2" charset="0"/>
              </a:rPr>
              <a:t>you…</a:t>
            </a:r>
            <a:endParaRPr lang="en-US" sz="2800" dirty="0">
              <a:latin typeface="TradeGothic" panose="00000400000000000000" pitchFamily="2" charset="0"/>
            </a:endParaRPr>
          </a:p>
        </p:txBody>
      </p:sp>
      <p:sp>
        <p:nvSpPr>
          <p:cNvPr id="3" name="TextBox 2"/>
          <p:cNvSpPr txBox="1"/>
          <p:nvPr/>
        </p:nvSpPr>
        <p:spPr>
          <a:xfrm>
            <a:off x="242838" y="608093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John 15:1-11 (ESV)</a:t>
            </a:r>
            <a:endParaRPr lang="en-US" sz="2800" dirty="0">
              <a:latin typeface="TradeGothic" panose="00000400000000000000" pitchFamily="2" charset="0"/>
            </a:endParaRPr>
          </a:p>
        </p:txBody>
      </p:sp>
    </p:spTree>
    <p:extLst>
      <p:ext uri="{BB962C8B-B14F-4D97-AF65-F5344CB8AC3E}">
        <p14:creationId xmlns:p14="http://schemas.microsoft.com/office/powerpoint/2010/main" val="2241419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145" y="2260879"/>
            <a:ext cx="10862266" cy="1815882"/>
          </a:xfrm>
          <a:prstGeom prst="rect">
            <a:avLst/>
          </a:prstGeom>
          <a:noFill/>
        </p:spPr>
        <p:txBody>
          <a:bodyPr wrap="square" rtlCol="0">
            <a:spAutoFit/>
          </a:bodyPr>
          <a:lstStyle/>
          <a:p>
            <a:pPr algn="just"/>
            <a:r>
              <a:rPr lang="en-US" sz="2800" dirty="0" smtClean="0">
                <a:latin typeface="TradeGothic" panose="00000400000000000000" pitchFamily="2" charset="0"/>
              </a:rPr>
              <a:t>…As </a:t>
            </a:r>
            <a:r>
              <a:rPr lang="en-US" sz="2800" dirty="0">
                <a:latin typeface="TradeGothic" panose="00000400000000000000" pitchFamily="2" charset="0"/>
              </a:rPr>
              <a:t>the branch cannot bear fruit by itself, unless it abides in the vine, neither can you, unless you abide in me. I am the vine; you are the branches. Whoever abides in me and I in him, he it is that bears much fruit, for apart from me you can do </a:t>
            </a:r>
            <a:r>
              <a:rPr lang="en-US" sz="2800" dirty="0" smtClean="0">
                <a:latin typeface="TradeGothic" panose="00000400000000000000" pitchFamily="2" charset="0"/>
              </a:rPr>
              <a:t>nothing…</a:t>
            </a:r>
            <a:endParaRPr lang="en-US" sz="2800" dirty="0">
              <a:latin typeface="TradeGothic" panose="00000400000000000000" pitchFamily="2" charset="0"/>
            </a:endParaRPr>
          </a:p>
        </p:txBody>
      </p:sp>
      <p:sp>
        <p:nvSpPr>
          <p:cNvPr id="3" name="TextBox 2"/>
          <p:cNvSpPr txBox="1"/>
          <p:nvPr/>
        </p:nvSpPr>
        <p:spPr>
          <a:xfrm>
            <a:off x="242838" y="608093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John 15:1-11 (ESV)</a:t>
            </a:r>
            <a:endParaRPr lang="en-US" sz="2800" dirty="0">
              <a:latin typeface="TradeGothic" panose="00000400000000000000" pitchFamily="2" charset="0"/>
            </a:endParaRPr>
          </a:p>
        </p:txBody>
      </p:sp>
    </p:spTree>
    <p:extLst>
      <p:ext uri="{BB962C8B-B14F-4D97-AF65-F5344CB8AC3E}">
        <p14:creationId xmlns:p14="http://schemas.microsoft.com/office/powerpoint/2010/main" val="3374444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903" y="2110154"/>
            <a:ext cx="10862266" cy="2246769"/>
          </a:xfrm>
          <a:prstGeom prst="rect">
            <a:avLst/>
          </a:prstGeom>
          <a:noFill/>
        </p:spPr>
        <p:txBody>
          <a:bodyPr wrap="square" rtlCol="0">
            <a:spAutoFit/>
          </a:bodyPr>
          <a:lstStyle/>
          <a:p>
            <a:pPr algn="just"/>
            <a:r>
              <a:rPr lang="en-US" sz="2800" dirty="0" smtClean="0">
                <a:latin typeface="TradeGothic" panose="00000400000000000000" pitchFamily="2" charset="0"/>
              </a:rPr>
              <a:t>…If </a:t>
            </a:r>
            <a:r>
              <a:rPr lang="en-US" sz="2800" dirty="0">
                <a:latin typeface="TradeGothic" panose="00000400000000000000" pitchFamily="2" charset="0"/>
              </a:rPr>
              <a:t>anyone does not abide in me he is thrown away like a branch and withers; and the branches are gathered, thrown into the fire, and burned. If you abide in me, and my words abide in you, ask whatever you wish, and it will be done for you. By this my Father is glorified, that you bear much fruit and so prove to be my </a:t>
            </a:r>
            <a:r>
              <a:rPr lang="en-US" sz="2800" dirty="0" smtClean="0">
                <a:latin typeface="TradeGothic" panose="00000400000000000000" pitchFamily="2" charset="0"/>
              </a:rPr>
              <a:t>disciples…</a:t>
            </a:r>
            <a:endParaRPr lang="en-US" sz="2800" dirty="0">
              <a:latin typeface="TradeGothic" panose="00000400000000000000" pitchFamily="2" charset="0"/>
            </a:endParaRPr>
          </a:p>
        </p:txBody>
      </p:sp>
      <p:sp>
        <p:nvSpPr>
          <p:cNvPr id="3" name="TextBox 2"/>
          <p:cNvSpPr txBox="1"/>
          <p:nvPr/>
        </p:nvSpPr>
        <p:spPr>
          <a:xfrm>
            <a:off x="242838" y="608093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John 15:1-11 (ESV)</a:t>
            </a:r>
            <a:endParaRPr lang="en-US" sz="2800" dirty="0">
              <a:latin typeface="TradeGothic" panose="00000400000000000000" pitchFamily="2" charset="0"/>
            </a:endParaRPr>
          </a:p>
        </p:txBody>
      </p:sp>
    </p:spTree>
    <p:extLst>
      <p:ext uri="{BB962C8B-B14F-4D97-AF65-F5344CB8AC3E}">
        <p14:creationId xmlns:p14="http://schemas.microsoft.com/office/powerpoint/2010/main" val="3531583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903" y="2110154"/>
            <a:ext cx="10862266" cy="2246769"/>
          </a:xfrm>
          <a:prstGeom prst="rect">
            <a:avLst/>
          </a:prstGeom>
          <a:noFill/>
        </p:spPr>
        <p:txBody>
          <a:bodyPr wrap="square" rtlCol="0">
            <a:spAutoFit/>
          </a:bodyPr>
          <a:lstStyle/>
          <a:p>
            <a:pPr algn="just"/>
            <a:r>
              <a:rPr lang="en-US" sz="2800" dirty="0" smtClean="0">
                <a:latin typeface="TradeGothic" panose="00000400000000000000" pitchFamily="2" charset="0"/>
              </a:rPr>
              <a:t>...As </a:t>
            </a:r>
            <a:r>
              <a:rPr lang="en-US" sz="2800" dirty="0">
                <a:latin typeface="TradeGothic" panose="00000400000000000000" pitchFamily="2" charset="0"/>
              </a:rPr>
              <a:t>the Father has loved me, so have I loved you. Abide in my love. If you keep my commandments, you will abide in my love, just as I have kept my Father's commandments and abide in his love. These things I have spoken to you, that my joy may be in you, and that your joy may be full.</a:t>
            </a:r>
          </a:p>
        </p:txBody>
      </p:sp>
      <p:sp>
        <p:nvSpPr>
          <p:cNvPr id="3" name="TextBox 2"/>
          <p:cNvSpPr txBox="1"/>
          <p:nvPr/>
        </p:nvSpPr>
        <p:spPr>
          <a:xfrm>
            <a:off x="242838" y="608093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John 15:1-11 (ESV)</a:t>
            </a:r>
            <a:endParaRPr lang="en-US" sz="2800" dirty="0">
              <a:latin typeface="TradeGothic" panose="00000400000000000000" pitchFamily="2" charset="0"/>
            </a:endParaRPr>
          </a:p>
        </p:txBody>
      </p:sp>
    </p:spTree>
    <p:extLst>
      <p:ext uri="{BB962C8B-B14F-4D97-AF65-F5344CB8AC3E}">
        <p14:creationId xmlns:p14="http://schemas.microsoft.com/office/powerpoint/2010/main" val="876603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003" y="5989381"/>
            <a:ext cx="10862266" cy="523220"/>
          </a:xfrm>
          <a:prstGeom prst="rect">
            <a:avLst/>
          </a:prstGeom>
          <a:noFill/>
        </p:spPr>
        <p:txBody>
          <a:bodyPr wrap="square" rtlCol="0">
            <a:spAutoFit/>
          </a:bodyPr>
          <a:lstStyle/>
          <a:p>
            <a:pPr algn="just"/>
            <a:r>
              <a:rPr lang="en-US" sz="2800" dirty="0" smtClean="0">
                <a:latin typeface="TradeGothic" panose="00000400000000000000" pitchFamily="2" charset="0"/>
              </a:rPr>
              <a:t>CONTEXT</a:t>
            </a:r>
          </a:p>
        </p:txBody>
      </p:sp>
      <p:sp>
        <p:nvSpPr>
          <p:cNvPr id="5" name="TextBox 4"/>
          <p:cNvSpPr txBox="1"/>
          <p:nvPr/>
        </p:nvSpPr>
        <p:spPr>
          <a:xfrm>
            <a:off x="664869" y="1518980"/>
            <a:ext cx="10862266" cy="1938992"/>
          </a:xfrm>
          <a:prstGeom prst="rect">
            <a:avLst/>
          </a:prstGeom>
          <a:noFill/>
        </p:spPr>
        <p:txBody>
          <a:bodyPr wrap="square" rtlCol="0">
            <a:spAutoFit/>
          </a:bodyPr>
          <a:lstStyle/>
          <a:p>
            <a:pPr algn="just"/>
            <a:r>
              <a:rPr lang="en-US" sz="6000" dirty="0" err="1" smtClean="0">
                <a:latin typeface="TradeGothic" panose="00000400000000000000" pitchFamily="2" charset="0"/>
              </a:rPr>
              <a:t>Meno</a:t>
            </a:r>
            <a:r>
              <a:rPr lang="en-US" sz="6000" dirty="0" smtClean="0">
                <a:latin typeface="TradeGothic" panose="00000400000000000000" pitchFamily="2" charset="0"/>
              </a:rPr>
              <a:t> (</a:t>
            </a:r>
            <a:r>
              <a:rPr lang="el-GR" sz="6000" dirty="0">
                <a:latin typeface="TradeGothic" panose="00000400000000000000" pitchFamily="2" charset="0"/>
              </a:rPr>
              <a:t>μένω</a:t>
            </a:r>
            <a:r>
              <a:rPr lang="en-US" sz="6000" dirty="0" smtClean="0">
                <a:latin typeface="TradeGothic" panose="00000400000000000000" pitchFamily="2" charset="0"/>
              </a:rPr>
              <a:t>) : dwell, remain, stay united with</a:t>
            </a:r>
          </a:p>
        </p:txBody>
      </p:sp>
    </p:spTree>
    <p:extLst>
      <p:ext uri="{BB962C8B-B14F-4D97-AF65-F5344CB8AC3E}">
        <p14:creationId xmlns:p14="http://schemas.microsoft.com/office/powerpoint/2010/main" val="3642922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
  <TotalTime>174</TotalTime>
  <Words>459</Words>
  <Application>Microsoft Office PowerPoint</Application>
  <PresentationFormat>Widescreen</PresentationFormat>
  <Paragraphs>33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TradeGothic</vt:lpstr>
      <vt:lpstr>Verlag Bold</vt:lpstr>
      <vt:lpstr>Office Theme</vt:lpstr>
      <vt:lpstr>ABIDE IN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Perkins+Will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ABIDE IN ME</dc:title>
  <dc:creator>Cattaneo, Paul</dc:creator>
  <cp:lastModifiedBy>Cattaneo, Paul</cp:lastModifiedBy>
  <cp:revision>40</cp:revision>
  <dcterms:created xsi:type="dcterms:W3CDTF">2018-12-27T18:39:34Z</dcterms:created>
  <dcterms:modified xsi:type="dcterms:W3CDTF">2018-12-30T02:56:36Z</dcterms:modified>
</cp:coreProperties>
</file>