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7" r:id="rId4"/>
    <p:sldId id="269" r:id="rId5"/>
    <p:sldId id="258" r:id="rId6"/>
    <p:sldId id="276" r:id="rId7"/>
    <p:sldId id="268" r:id="rId8"/>
    <p:sldId id="277" r:id="rId9"/>
    <p:sldId id="259" r:id="rId10"/>
    <p:sldId id="278" r:id="rId11"/>
    <p:sldId id="260" r:id="rId12"/>
    <p:sldId id="280" r:id="rId13"/>
    <p:sldId id="279" r:id="rId14"/>
    <p:sldId id="261" r:id="rId15"/>
    <p:sldId id="281" r:id="rId16"/>
    <p:sldId id="262" r:id="rId17"/>
    <p:sldId id="263" r:id="rId18"/>
    <p:sldId id="270" r:id="rId19"/>
    <p:sldId id="265" r:id="rId20"/>
    <p:sldId id="264" r:id="rId21"/>
    <p:sldId id="282" r:id="rId22"/>
    <p:sldId id="271" r:id="rId23"/>
    <p:sldId id="284" r:id="rId24"/>
    <p:sldId id="266" r:id="rId25"/>
    <p:sldId id="272" r:id="rId26"/>
    <p:sldId id="283" r:id="rId27"/>
    <p:sldId id="285" r:id="rId28"/>
    <p:sldId id="286" r:id="rId29"/>
    <p:sldId id="275"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105" d="100"/>
          <a:sy n="105" d="100"/>
        </p:scale>
        <p:origin x="-1712"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849EDE5-C6E2-4F81-AAA0-748576566362}" type="datetimeFigureOut">
              <a:rPr lang="en-US" smtClean="0"/>
              <a:t>11/17/18</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5C02081-DF3D-4081-AB4B-748A64B290D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9EDE5-C6E2-4F81-AAA0-748576566362}" type="datetimeFigureOut">
              <a:rPr lang="en-US" smtClean="0"/>
              <a:t>11/17/18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C02081-DF3D-4081-AB4B-748A64B290D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49EDE5-C6E2-4F81-AAA0-748576566362}" type="datetimeFigureOut">
              <a:rPr lang="en-US" smtClean="0"/>
              <a:t>11/17/18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C02081-DF3D-4081-AB4B-748A64B290D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49EDE5-C6E2-4F81-AAA0-748576566362}" type="datetimeFigureOut">
              <a:rPr lang="en-US" smtClean="0"/>
              <a:t>11/17/18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C02081-DF3D-4081-AB4B-748A64B290D0}"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849EDE5-C6E2-4F81-AAA0-748576566362}" type="datetimeFigureOut">
              <a:rPr lang="en-US" smtClean="0"/>
              <a:t>11/17/18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C02081-DF3D-4081-AB4B-748A64B290D0}"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849EDE5-C6E2-4F81-AAA0-748576566362}" type="datetimeFigureOut">
              <a:rPr lang="en-US" smtClean="0"/>
              <a:t>11/17/18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C02081-DF3D-4081-AB4B-748A64B290D0}"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849EDE5-C6E2-4F81-AAA0-748576566362}" type="datetimeFigureOut">
              <a:rPr lang="en-US" smtClean="0"/>
              <a:t>11/17/18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C02081-DF3D-4081-AB4B-748A64B290D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49EDE5-C6E2-4F81-AAA0-748576566362}" type="datetimeFigureOut">
              <a:rPr lang="en-US" smtClean="0"/>
              <a:t>11/17/18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C02081-DF3D-4081-AB4B-748A64B290D0}"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49EDE5-C6E2-4F81-AAA0-748576566362}" type="datetimeFigureOut">
              <a:rPr lang="en-US" smtClean="0"/>
              <a:t>11/17/18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C02081-DF3D-4081-AB4B-748A64B290D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9EDE5-C6E2-4F81-AAA0-748576566362}" type="datetimeFigureOut">
              <a:rPr lang="en-US" smtClean="0"/>
              <a:t>11/17/18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C02081-DF3D-4081-AB4B-748A64B290D0}"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9EDE5-C6E2-4F81-AAA0-748576566362}" type="datetimeFigureOut">
              <a:rPr lang="en-US" smtClean="0"/>
              <a:t>11/17/18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C02081-DF3D-4081-AB4B-748A64B290D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49EDE5-C6E2-4F81-AAA0-748576566362}" type="datetimeFigureOut">
              <a:rPr lang="en-US" smtClean="0"/>
              <a:t>11/17/18</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5C02081-DF3D-4081-AB4B-748A64B290D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love on purpose</a:t>
            </a:r>
            <a:endParaRPr lang="en-US" sz="4400" dirty="0"/>
          </a:p>
        </p:txBody>
      </p:sp>
      <p:sp>
        <p:nvSpPr>
          <p:cNvPr id="3" name="Subtitle 2"/>
          <p:cNvSpPr>
            <a:spLocks noGrp="1"/>
          </p:cNvSpPr>
          <p:nvPr>
            <p:ph type="subTitle" idx="1"/>
          </p:nvPr>
        </p:nvSpPr>
        <p:spPr/>
        <p:txBody>
          <a:bodyPr>
            <a:noAutofit/>
          </a:bodyPr>
          <a:lstStyle/>
          <a:p>
            <a:endParaRPr lang="en-US" sz="3200" dirty="0"/>
          </a:p>
        </p:txBody>
      </p:sp>
    </p:spTree>
    <p:extLst>
      <p:ext uri="{BB962C8B-B14F-4D97-AF65-F5344CB8AC3E}">
        <p14:creationId xmlns:p14="http://schemas.microsoft.com/office/powerpoint/2010/main" val="19725002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19200"/>
            <a:ext cx="6629400" cy="4343400"/>
          </a:xfrm>
        </p:spPr>
        <p:txBody>
          <a:bodyPr>
            <a:normAutofit/>
          </a:bodyPr>
          <a:lstStyle/>
          <a:p>
            <a:endParaRPr lang="en-US" sz="4400" dirty="0"/>
          </a:p>
        </p:txBody>
      </p:sp>
      <p:sp>
        <p:nvSpPr>
          <p:cNvPr id="3" name="Subtitle 2"/>
          <p:cNvSpPr>
            <a:spLocks noGrp="1"/>
          </p:cNvSpPr>
          <p:nvPr>
            <p:ph type="subTitle" idx="1"/>
          </p:nvPr>
        </p:nvSpPr>
        <p:spPr>
          <a:xfrm>
            <a:off x="838200" y="1066800"/>
            <a:ext cx="7315200" cy="4648200"/>
          </a:xfrm>
        </p:spPr>
        <p:txBody>
          <a:bodyPr>
            <a:noAutofit/>
          </a:bodyPr>
          <a:lstStyle/>
          <a:p>
            <a:r>
              <a:rPr lang="en-US" sz="3200" b="1" dirty="0"/>
              <a:t> </a:t>
            </a:r>
            <a:r>
              <a:rPr lang="en-US" sz="3200" i="0" dirty="0">
                <a:solidFill>
                  <a:schemeClr val="tx1"/>
                </a:solidFill>
              </a:rPr>
              <a:t>“Then they will go away to eternal punishment, but the righteous to eternal life.”   Matthew 25: 31-</a:t>
            </a:r>
            <a:r>
              <a:rPr lang="en-US" sz="3200" i="0" dirty="0" smtClean="0">
                <a:solidFill>
                  <a:schemeClr val="tx1"/>
                </a:solidFill>
              </a:rPr>
              <a:t>46</a:t>
            </a:r>
          </a:p>
          <a:p>
            <a:r>
              <a:rPr lang="en-US" sz="3200" i="0" dirty="0" smtClean="0">
                <a:solidFill>
                  <a:schemeClr val="tx1"/>
                </a:solidFill>
              </a:rPr>
              <a:t>- </a:t>
            </a:r>
            <a:r>
              <a:rPr lang="en-US" sz="3200" i="0" dirty="0" smtClean="0">
                <a:solidFill>
                  <a:srgbClr val="000000"/>
                </a:solidFill>
              </a:rPr>
              <a:t>There </a:t>
            </a:r>
            <a:r>
              <a:rPr lang="en-US" sz="3200" i="0" dirty="0">
                <a:solidFill>
                  <a:srgbClr val="000000"/>
                </a:solidFill>
              </a:rPr>
              <a:t>is a time of judgment coming.  Everyone who has ever lived will be brought before the judgment seat </a:t>
            </a:r>
            <a:r>
              <a:rPr lang="en-US" sz="3200" i="0" dirty="0" smtClean="0">
                <a:solidFill>
                  <a:srgbClr val="000000"/>
                </a:solidFill>
              </a:rPr>
              <a:t>of Christ</a:t>
            </a:r>
            <a:r>
              <a:rPr lang="en-US" sz="3200" i="0" dirty="0">
                <a:solidFill>
                  <a:srgbClr val="000000"/>
                </a:solidFill>
              </a:rPr>
              <a:t>.</a:t>
            </a:r>
          </a:p>
          <a:p>
            <a:endParaRPr lang="en-US" sz="3200" i="0" dirty="0"/>
          </a:p>
        </p:txBody>
      </p:sp>
    </p:spTree>
    <p:extLst>
      <p:ext uri="{BB962C8B-B14F-4D97-AF65-F5344CB8AC3E}">
        <p14:creationId xmlns:p14="http://schemas.microsoft.com/office/powerpoint/2010/main" val="1397524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315200" cy="5105400"/>
          </a:xfrm>
        </p:spPr>
        <p:txBody>
          <a:bodyPr>
            <a:noAutofit/>
          </a:bodyPr>
          <a:lstStyle/>
          <a:p>
            <a:pPr lvl="0"/>
            <a:r>
              <a:rPr lang="en-US" sz="3200" dirty="0" smtClean="0"/>
              <a:t>Jesus </a:t>
            </a:r>
            <a:r>
              <a:rPr lang="en-US" sz="3200" dirty="0"/>
              <a:t>will be the Judge. </a:t>
            </a:r>
          </a:p>
          <a:p>
            <a:pPr indent="0">
              <a:buNone/>
            </a:pPr>
            <a:r>
              <a:rPr lang="en-US" sz="3200" dirty="0"/>
              <a:t>For he has set a day when he will judge the world with justice by the man he has appointed. He has given proof of this to everyone by raising him from the dead.” (Acts. 17:31</a:t>
            </a:r>
            <a:r>
              <a:rPr lang="en-US" sz="3200" dirty="0" smtClean="0"/>
              <a:t>)</a:t>
            </a:r>
            <a:endParaRPr lang="en-US" sz="3200" dirty="0"/>
          </a:p>
        </p:txBody>
      </p:sp>
    </p:spTree>
    <p:extLst>
      <p:ext uri="{BB962C8B-B14F-4D97-AF65-F5344CB8AC3E}">
        <p14:creationId xmlns:p14="http://schemas.microsoft.com/office/powerpoint/2010/main" val="1318055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990600"/>
            <a:ext cx="6781800" cy="4800600"/>
          </a:xfrm>
        </p:spPr>
        <p:txBody>
          <a:bodyPr>
            <a:normAutofit/>
          </a:bodyPr>
          <a:lstStyle/>
          <a:p>
            <a:endParaRPr lang="en-US" sz="4400" dirty="0"/>
          </a:p>
        </p:txBody>
      </p:sp>
      <p:sp>
        <p:nvSpPr>
          <p:cNvPr id="3" name="Subtitle 2"/>
          <p:cNvSpPr>
            <a:spLocks noGrp="1"/>
          </p:cNvSpPr>
          <p:nvPr>
            <p:ph type="subTitle" idx="1"/>
          </p:nvPr>
        </p:nvSpPr>
        <p:spPr>
          <a:xfrm>
            <a:off x="1143000" y="990600"/>
            <a:ext cx="6629400" cy="4648200"/>
          </a:xfrm>
        </p:spPr>
        <p:txBody>
          <a:bodyPr>
            <a:noAutofit/>
          </a:bodyPr>
          <a:lstStyle/>
          <a:p>
            <a:pPr marL="457200" indent="-457200">
              <a:buFontTx/>
              <a:buChar char="-"/>
            </a:pPr>
            <a:r>
              <a:rPr lang="en-US" sz="3200" i="0" dirty="0" smtClean="0">
                <a:solidFill>
                  <a:srgbClr val="000000"/>
                </a:solidFill>
              </a:rPr>
              <a:t>When He appears to judge the world, it will be in great splendor and a cloud of glory</a:t>
            </a:r>
            <a:r>
              <a:rPr lang="en-US" sz="3200" i="0" dirty="0" smtClean="0"/>
              <a:t>.</a:t>
            </a:r>
          </a:p>
          <a:p>
            <a:pPr marL="457200" lvl="0" indent="-457200">
              <a:buFontTx/>
              <a:buChar char="-"/>
            </a:pPr>
            <a:r>
              <a:rPr lang="en-US" sz="3200" i="0" dirty="0">
                <a:solidFill>
                  <a:srgbClr val="000000"/>
                </a:solidFill>
              </a:rPr>
              <a:t>When He comes to judge the world, He will bring His holy angels with Him.</a:t>
            </a:r>
          </a:p>
          <a:p>
            <a:pPr marL="457200" indent="-457200">
              <a:buFontTx/>
              <a:buChar char="-"/>
            </a:pPr>
            <a:endParaRPr lang="en-US" sz="3200" i="0" dirty="0"/>
          </a:p>
        </p:txBody>
      </p:sp>
    </p:spTree>
    <p:extLst>
      <p:ext uri="{BB962C8B-B14F-4D97-AF65-F5344CB8AC3E}">
        <p14:creationId xmlns:p14="http://schemas.microsoft.com/office/powerpoint/2010/main" val="1917939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990600"/>
            <a:ext cx="7010400" cy="4648200"/>
          </a:xfrm>
        </p:spPr>
        <p:txBody>
          <a:bodyPr>
            <a:normAutofit/>
          </a:bodyPr>
          <a:lstStyle/>
          <a:p>
            <a:endParaRPr lang="en-US" sz="4400" dirty="0"/>
          </a:p>
        </p:txBody>
      </p:sp>
      <p:sp>
        <p:nvSpPr>
          <p:cNvPr id="3" name="Subtitle 2"/>
          <p:cNvSpPr>
            <a:spLocks noGrp="1"/>
          </p:cNvSpPr>
          <p:nvPr>
            <p:ph type="subTitle" idx="1"/>
          </p:nvPr>
        </p:nvSpPr>
        <p:spPr>
          <a:xfrm>
            <a:off x="1219200" y="1143000"/>
            <a:ext cx="6781800" cy="4572000"/>
          </a:xfrm>
        </p:spPr>
        <p:txBody>
          <a:bodyPr>
            <a:noAutofit/>
          </a:bodyPr>
          <a:lstStyle/>
          <a:p>
            <a:pPr lvl="0"/>
            <a:r>
              <a:rPr lang="en-US" sz="3200" i="0" dirty="0" smtClean="0">
                <a:solidFill>
                  <a:srgbClr val="000000"/>
                </a:solidFill>
              </a:rPr>
              <a:t>-People </a:t>
            </a:r>
            <a:r>
              <a:rPr lang="en-US" sz="3200" i="0" dirty="0">
                <a:solidFill>
                  <a:srgbClr val="000000"/>
                </a:solidFill>
              </a:rPr>
              <a:t>from the beginning of time to the end of time will stand in front of Jesus.</a:t>
            </a:r>
          </a:p>
          <a:p>
            <a:pPr lvl="0"/>
            <a:r>
              <a:rPr lang="en-US" sz="3200" i="0" dirty="0" smtClean="0">
                <a:solidFill>
                  <a:srgbClr val="000000"/>
                </a:solidFill>
              </a:rPr>
              <a:t>-He </a:t>
            </a:r>
            <a:r>
              <a:rPr lang="en-US" sz="3200" i="0" dirty="0">
                <a:solidFill>
                  <a:srgbClr val="000000"/>
                </a:solidFill>
              </a:rPr>
              <a:t>will make a judgment about every person and then will separate them accordingly.    </a:t>
            </a:r>
          </a:p>
          <a:p>
            <a:endParaRPr lang="en-US" sz="3200" i="0" dirty="0"/>
          </a:p>
        </p:txBody>
      </p:sp>
    </p:spTree>
    <p:extLst>
      <p:ext uri="{BB962C8B-B14F-4D97-AF65-F5344CB8AC3E}">
        <p14:creationId xmlns:p14="http://schemas.microsoft.com/office/powerpoint/2010/main" val="3791154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00"/>
            <a:ext cx="7162800" cy="4953000"/>
          </a:xfrm>
        </p:spPr>
        <p:txBody>
          <a:bodyPr>
            <a:noAutofit/>
          </a:bodyPr>
          <a:lstStyle/>
          <a:p>
            <a:r>
              <a:rPr lang="en-US" sz="3200" dirty="0">
                <a:solidFill>
                  <a:srgbClr val="000000"/>
                </a:solidFill>
              </a:rPr>
              <a:t>The Bible says that eternal life is a result of what JESUS DID, not what WE DO. </a:t>
            </a:r>
          </a:p>
          <a:p>
            <a:r>
              <a:rPr lang="en-US" sz="3200" dirty="0" smtClean="0">
                <a:solidFill>
                  <a:srgbClr val="000000"/>
                </a:solidFill>
              </a:rPr>
              <a:t>We </a:t>
            </a:r>
            <a:r>
              <a:rPr lang="en-US" sz="3200" dirty="0">
                <a:solidFill>
                  <a:srgbClr val="000000"/>
                </a:solidFill>
              </a:rPr>
              <a:t>are saved by God’s grace alone and not by our own efforts.  Salvation is found in putting our faith in Jesus for the forgiveness of our sins. </a:t>
            </a:r>
          </a:p>
        </p:txBody>
      </p:sp>
    </p:spTree>
    <p:extLst>
      <p:ext uri="{BB962C8B-B14F-4D97-AF65-F5344CB8AC3E}">
        <p14:creationId xmlns:p14="http://schemas.microsoft.com/office/powerpoint/2010/main" val="21311590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4400" dirty="0"/>
          </a:p>
        </p:txBody>
      </p:sp>
      <p:sp>
        <p:nvSpPr>
          <p:cNvPr id="3" name="Subtitle 2"/>
          <p:cNvSpPr>
            <a:spLocks noGrp="1"/>
          </p:cNvSpPr>
          <p:nvPr>
            <p:ph type="subTitle" idx="1"/>
          </p:nvPr>
        </p:nvSpPr>
        <p:spPr>
          <a:xfrm>
            <a:off x="1066800" y="1143000"/>
            <a:ext cx="6934200" cy="4495800"/>
          </a:xfrm>
        </p:spPr>
        <p:txBody>
          <a:bodyPr>
            <a:noAutofit/>
          </a:bodyPr>
          <a:lstStyle/>
          <a:p>
            <a:r>
              <a:rPr lang="en-US" sz="3200" i="0" dirty="0">
                <a:solidFill>
                  <a:srgbClr val="000000"/>
                </a:solidFill>
              </a:rPr>
              <a:t>Acts 4:12 – There is salvation in no one else! God has given no other name under heaven by which we must be saved.”</a:t>
            </a:r>
          </a:p>
          <a:p>
            <a:endParaRPr lang="en-US" sz="3200" dirty="0"/>
          </a:p>
        </p:txBody>
      </p:sp>
    </p:spTree>
    <p:extLst>
      <p:ext uri="{BB962C8B-B14F-4D97-AF65-F5344CB8AC3E}">
        <p14:creationId xmlns:p14="http://schemas.microsoft.com/office/powerpoint/2010/main" val="2192960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85800"/>
            <a:ext cx="7543800" cy="5410200"/>
          </a:xfrm>
        </p:spPr>
        <p:txBody>
          <a:bodyPr>
            <a:noAutofit/>
          </a:bodyPr>
          <a:lstStyle/>
          <a:p>
            <a:pPr indent="0">
              <a:buNone/>
            </a:pPr>
            <a:r>
              <a:rPr lang="en-US" sz="3200" b="1" dirty="0"/>
              <a:t>The folks on the left were condemned for what they DIDN’T do</a:t>
            </a:r>
            <a:r>
              <a:rPr lang="en-US" sz="3200" b="1" dirty="0" smtClean="0"/>
              <a:t>.</a:t>
            </a:r>
            <a:endParaRPr lang="en-US" sz="3200" dirty="0"/>
          </a:p>
          <a:p>
            <a:pPr lvl="0"/>
            <a:r>
              <a:rPr lang="en-US" sz="3200" dirty="0"/>
              <a:t>Indifference.  Neglect.  Sin of Omission - not doing </a:t>
            </a:r>
            <a:r>
              <a:rPr lang="en-US" sz="3200" dirty="0" smtClean="0"/>
              <a:t>what we </a:t>
            </a:r>
            <a:r>
              <a:rPr lang="en-US" sz="3200" dirty="0"/>
              <a:t>should </a:t>
            </a:r>
            <a:r>
              <a:rPr lang="en-US" sz="3200" dirty="0" smtClean="0"/>
              <a:t>have done. </a:t>
            </a:r>
            <a:endParaRPr lang="en-US" sz="3200" dirty="0"/>
          </a:p>
          <a:p>
            <a:pPr lvl="0"/>
            <a:r>
              <a:rPr lang="en-US" sz="3200" dirty="0"/>
              <a:t>"Anyone, then, who knows the good he ought to do and doesn't do it, sins.”  </a:t>
            </a:r>
            <a:r>
              <a:rPr lang="en-US" sz="3200" dirty="0" smtClean="0"/>
              <a:t>James 4:17</a:t>
            </a:r>
          </a:p>
          <a:p>
            <a:pPr lvl="0" indent="0">
              <a:buNone/>
            </a:pPr>
            <a:endParaRPr lang="en-US" sz="3200" dirty="0"/>
          </a:p>
        </p:txBody>
      </p:sp>
    </p:spTree>
    <p:extLst>
      <p:ext uri="{BB962C8B-B14F-4D97-AF65-F5344CB8AC3E}">
        <p14:creationId xmlns:p14="http://schemas.microsoft.com/office/powerpoint/2010/main" val="3874773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81000"/>
            <a:ext cx="7315200" cy="5791200"/>
          </a:xfrm>
        </p:spPr>
        <p:txBody>
          <a:bodyPr>
            <a:noAutofit/>
          </a:bodyPr>
          <a:lstStyle/>
          <a:p>
            <a:pPr indent="0">
              <a:buNone/>
            </a:pPr>
            <a:r>
              <a:rPr lang="en-US" sz="2600" dirty="0"/>
              <a:t> </a:t>
            </a:r>
          </a:p>
          <a:p>
            <a:pPr indent="0">
              <a:buNone/>
            </a:pPr>
            <a:r>
              <a:rPr lang="en-US" sz="3200" b="1" dirty="0"/>
              <a:t>When we give to others, we are giving to Jesus Himself</a:t>
            </a:r>
            <a:r>
              <a:rPr lang="en-US" sz="3200" b="1" dirty="0" smtClean="0"/>
              <a:t>.</a:t>
            </a:r>
            <a:endParaRPr lang="en-US" sz="3200" dirty="0" smtClean="0"/>
          </a:p>
          <a:p>
            <a:r>
              <a:rPr lang="en-US" sz="3200" dirty="0" smtClean="0"/>
              <a:t>When </a:t>
            </a:r>
            <a:r>
              <a:rPr lang="en-US" sz="3200" dirty="0"/>
              <a:t>we respond to someone in need, we are responding to </a:t>
            </a:r>
            <a:r>
              <a:rPr lang="en-US" sz="3200" dirty="0" smtClean="0"/>
              <a:t>Jesus.</a:t>
            </a:r>
          </a:p>
          <a:p>
            <a:pPr indent="0">
              <a:buNone/>
            </a:pPr>
            <a:endParaRPr lang="en-US" sz="3200" dirty="0"/>
          </a:p>
          <a:p>
            <a:endParaRPr lang="en-US" sz="2600" dirty="0"/>
          </a:p>
        </p:txBody>
      </p:sp>
    </p:spTree>
    <p:extLst>
      <p:ext uri="{BB962C8B-B14F-4D97-AF65-F5344CB8AC3E}">
        <p14:creationId xmlns:p14="http://schemas.microsoft.com/office/powerpoint/2010/main" val="198956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057400"/>
            <a:ext cx="6400800" cy="3048001"/>
          </a:xfrm>
        </p:spPr>
        <p:txBody>
          <a:bodyPr/>
          <a:lstStyle/>
          <a:p>
            <a:pPr indent="0" algn="ctr">
              <a:buNone/>
            </a:pPr>
            <a:r>
              <a:rPr lang="en-US" sz="3200" dirty="0">
                <a:solidFill>
                  <a:srgbClr val="000000"/>
                </a:solidFill>
              </a:rPr>
              <a:t>“We do our work with Jesus, for Jesus and to Jesus.  Everyone we meet is Jesus in disguise.”  Mother Teresa</a:t>
            </a:r>
          </a:p>
          <a:p>
            <a:pPr indent="0">
              <a:buNone/>
            </a:pPr>
            <a:endParaRPr lang="en-US" dirty="0"/>
          </a:p>
        </p:txBody>
      </p:sp>
    </p:spTree>
    <p:extLst>
      <p:ext uri="{BB962C8B-B14F-4D97-AF65-F5344CB8AC3E}">
        <p14:creationId xmlns:p14="http://schemas.microsoft.com/office/powerpoint/2010/main" val="5060755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066800"/>
            <a:ext cx="6324600" cy="4191001"/>
          </a:xfrm>
        </p:spPr>
        <p:txBody>
          <a:bodyPr>
            <a:noAutofit/>
          </a:bodyPr>
          <a:lstStyle/>
          <a:p>
            <a:pPr indent="0">
              <a:buNone/>
            </a:pPr>
            <a:r>
              <a:rPr lang="en-US" sz="3200" b="1" dirty="0"/>
              <a:t>True faith requires action</a:t>
            </a:r>
            <a:r>
              <a:rPr lang="en-US" sz="3200" b="1" dirty="0" smtClean="0"/>
              <a:t>.</a:t>
            </a:r>
            <a:endParaRPr lang="en-US" sz="3200" dirty="0"/>
          </a:p>
          <a:p>
            <a:r>
              <a:rPr lang="en-US" sz="3200" dirty="0" smtClean="0"/>
              <a:t>True </a:t>
            </a:r>
            <a:r>
              <a:rPr lang="en-US" sz="3200" dirty="0"/>
              <a:t>faith is more than just claiming to have faith.  It must be expressed in service for others.  It is a sign of our genuine love for God. </a:t>
            </a:r>
          </a:p>
        </p:txBody>
      </p:sp>
    </p:spTree>
    <p:extLst>
      <p:ext uri="{BB962C8B-B14F-4D97-AF65-F5344CB8AC3E}">
        <p14:creationId xmlns:p14="http://schemas.microsoft.com/office/powerpoint/2010/main" val="15524041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90600"/>
            <a:ext cx="7010400" cy="4724400"/>
          </a:xfrm>
        </p:spPr>
        <p:txBody>
          <a:bodyPr>
            <a:normAutofit/>
          </a:bodyPr>
          <a:lstStyle/>
          <a:p>
            <a:pPr indent="0">
              <a:buNone/>
            </a:pPr>
            <a:r>
              <a:rPr lang="en-US" sz="2800" dirty="0"/>
              <a:t>“</a:t>
            </a:r>
            <a:r>
              <a:rPr lang="en-US" sz="3200" dirty="0"/>
              <a:t>When the Son of Man comes in his glory, and all the angels with him, he will sit on his glorious throne. All the nations will be gathered before him, and he will separate the people one from another as a shepherd separates the sheep from the goats.</a:t>
            </a:r>
            <a:r>
              <a:rPr lang="en-US" sz="3200" b="1" dirty="0"/>
              <a:t> </a:t>
            </a:r>
            <a:endParaRPr lang="en-US" sz="3200" dirty="0" smtClean="0"/>
          </a:p>
          <a:p>
            <a:pPr indent="0">
              <a:buNone/>
            </a:pPr>
            <a:endParaRPr lang="en-US" dirty="0"/>
          </a:p>
          <a:p>
            <a:endParaRPr lang="en-US" dirty="0"/>
          </a:p>
        </p:txBody>
      </p:sp>
    </p:spTree>
    <p:extLst>
      <p:ext uri="{BB962C8B-B14F-4D97-AF65-F5344CB8AC3E}">
        <p14:creationId xmlns:p14="http://schemas.microsoft.com/office/powerpoint/2010/main" val="34618932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09600"/>
            <a:ext cx="7162800" cy="5486400"/>
          </a:xfrm>
        </p:spPr>
        <p:txBody>
          <a:bodyPr>
            <a:noAutofit/>
          </a:bodyPr>
          <a:lstStyle/>
          <a:p>
            <a:pPr indent="0">
              <a:buNone/>
            </a:pPr>
            <a:r>
              <a:rPr lang="en-US" sz="3200" dirty="0">
                <a:solidFill>
                  <a:srgbClr val="000000"/>
                </a:solidFill>
              </a:rPr>
              <a:t>“This is how we know what love is: Jesus Christ laid down his life for us. And we ought to lay down our lives for our brothers and sisters. If anyone has material possessions and sees a brother or sister in need but has no pity on them, how can the love of God be in that person? </a:t>
            </a:r>
          </a:p>
        </p:txBody>
      </p:sp>
    </p:spTree>
    <p:extLst>
      <p:ext uri="{BB962C8B-B14F-4D97-AF65-F5344CB8AC3E}">
        <p14:creationId xmlns:p14="http://schemas.microsoft.com/office/powerpoint/2010/main" val="28702951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4400" dirty="0"/>
          </a:p>
        </p:txBody>
      </p:sp>
      <p:sp>
        <p:nvSpPr>
          <p:cNvPr id="3" name="Subtitle 2"/>
          <p:cNvSpPr>
            <a:spLocks noGrp="1"/>
          </p:cNvSpPr>
          <p:nvPr>
            <p:ph type="subTitle" idx="1"/>
          </p:nvPr>
        </p:nvSpPr>
        <p:spPr>
          <a:xfrm>
            <a:off x="1143000" y="1066800"/>
            <a:ext cx="6477000" cy="4648200"/>
          </a:xfrm>
        </p:spPr>
        <p:txBody>
          <a:bodyPr>
            <a:noAutofit/>
          </a:bodyPr>
          <a:lstStyle/>
          <a:p>
            <a:r>
              <a:rPr lang="en-US" sz="3200" i="0" dirty="0">
                <a:solidFill>
                  <a:srgbClr val="000000"/>
                </a:solidFill>
              </a:rPr>
              <a:t>Dear children, let us not love with words or speech but with actions and in truth.”  John 3:16-18</a:t>
            </a:r>
          </a:p>
          <a:p>
            <a:endParaRPr lang="en-US" sz="3200" dirty="0"/>
          </a:p>
        </p:txBody>
      </p:sp>
    </p:spTree>
    <p:extLst>
      <p:ext uri="{BB962C8B-B14F-4D97-AF65-F5344CB8AC3E}">
        <p14:creationId xmlns:p14="http://schemas.microsoft.com/office/powerpoint/2010/main" val="14359514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391400" cy="4876800"/>
          </a:xfrm>
        </p:spPr>
        <p:txBody>
          <a:bodyPr>
            <a:noAutofit/>
          </a:bodyPr>
          <a:lstStyle/>
          <a:p>
            <a:pPr indent="0">
              <a:buNone/>
            </a:pPr>
            <a:r>
              <a:rPr lang="en-US" sz="3200" dirty="0"/>
              <a:t>“What good is it, my brothers and sisters if someone claims to have faith but has no deeds? Can such faith save them? </a:t>
            </a:r>
            <a:r>
              <a:rPr lang="en-US" sz="3200" b="1" dirty="0"/>
              <a:t> </a:t>
            </a:r>
            <a:r>
              <a:rPr lang="en-US" sz="3200" dirty="0"/>
              <a:t>Suppose a brother or a sister is without clothes and daily food. </a:t>
            </a:r>
            <a:r>
              <a:rPr lang="en-US" sz="3200" b="1" dirty="0"/>
              <a:t> </a:t>
            </a:r>
            <a:r>
              <a:rPr lang="en-US" sz="3200" dirty="0"/>
              <a:t>If one of you says to them, “Go in peace; keep warm and well fed,</a:t>
            </a:r>
            <a:r>
              <a:rPr lang="en-US" sz="3200" dirty="0" smtClean="0"/>
              <a:t>”</a:t>
            </a:r>
            <a:endParaRPr lang="en-US" sz="3200" dirty="0"/>
          </a:p>
        </p:txBody>
      </p:sp>
    </p:spTree>
    <p:extLst>
      <p:ext uri="{BB962C8B-B14F-4D97-AF65-F5344CB8AC3E}">
        <p14:creationId xmlns:p14="http://schemas.microsoft.com/office/powerpoint/2010/main" val="9990545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19200"/>
            <a:ext cx="6858000" cy="4495800"/>
          </a:xfrm>
        </p:spPr>
        <p:txBody>
          <a:bodyPr>
            <a:normAutofit/>
          </a:bodyPr>
          <a:lstStyle/>
          <a:p>
            <a:endParaRPr lang="en-US" sz="4400" dirty="0"/>
          </a:p>
        </p:txBody>
      </p:sp>
      <p:sp>
        <p:nvSpPr>
          <p:cNvPr id="3" name="Subtitle 2"/>
          <p:cNvSpPr>
            <a:spLocks noGrp="1"/>
          </p:cNvSpPr>
          <p:nvPr>
            <p:ph type="subTitle" idx="1"/>
          </p:nvPr>
        </p:nvSpPr>
        <p:spPr>
          <a:xfrm>
            <a:off x="1066800" y="1219200"/>
            <a:ext cx="6705600" cy="4419600"/>
          </a:xfrm>
        </p:spPr>
        <p:txBody>
          <a:bodyPr>
            <a:noAutofit/>
          </a:bodyPr>
          <a:lstStyle/>
          <a:p>
            <a:r>
              <a:rPr lang="en-US" sz="3200" i="0" dirty="0">
                <a:solidFill>
                  <a:srgbClr val="000000"/>
                </a:solidFill>
              </a:rPr>
              <a:t>but does nothing about their physical needs, what good is it</a:t>
            </a:r>
            <a:r>
              <a:rPr lang="en-US" sz="3200" i="0" dirty="0" smtClean="0">
                <a:solidFill>
                  <a:srgbClr val="000000"/>
                </a:solidFill>
              </a:rPr>
              <a:t>? In  </a:t>
            </a:r>
          </a:p>
          <a:p>
            <a:r>
              <a:rPr lang="en-US" sz="3200" i="0" dirty="0" smtClean="0">
                <a:solidFill>
                  <a:srgbClr val="000000"/>
                </a:solidFill>
              </a:rPr>
              <a:t>the </a:t>
            </a:r>
            <a:r>
              <a:rPr lang="en-US" sz="3200" i="0" dirty="0">
                <a:solidFill>
                  <a:srgbClr val="000000"/>
                </a:solidFill>
              </a:rPr>
              <a:t>same way, faith by itself, if it is not accompanied by action, is dead.”  James 2:14-17</a:t>
            </a:r>
          </a:p>
          <a:p>
            <a:endParaRPr lang="en-US" sz="3200" dirty="0"/>
          </a:p>
        </p:txBody>
      </p:sp>
    </p:spTree>
    <p:extLst>
      <p:ext uri="{BB962C8B-B14F-4D97-AF65-F5344CB8AC3E}">
        <p14:creationId xmlns:p14="http://schemas.microsoft.com/office/powerpoint/2010/main" val="25110698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14400"/>
            <a:ext cx="6858000" cy="4724400"/>
          </a:xfrm>
        </p:spPr>
        <p:txBody>
          <a:bodyPr>
            <a:normAutofit/>
          </a:bodyPr>
          <a:lstStyle/>
          <a:p>
            <a:pPr indent="0">
              <a:buNone/>
            </a:pPr>
            <a:r>
              <a:rPr lang="en-US" sz="2600" b="1" dirty="0"/>
              <a:t>Our good works will be remembered.  Not one deed performed</a:t>
            </a:r>
            <a:r>
              <a:rPr lang="en-US" sz="2600" dirty="0"/>
              <a:t> </a:t>
            </a:r>
            <a:r>
              <a:rPr lang="en-US" sz="2600" b="1" dirty="0"/>
              <a:t>ever escapes the eye of Jesus.</a:t>
            </a:r>
            <a:endParaRPr lang="en-US" sz="2600" dirty="0"/>
          </a:p>
          <a:p>
            <a:pPr indent="0">
              <a:buNone/>
            </a:pPr>
            <a:endParaRPr lang="en-US" sz="1100" dirty="0"/>
          </a:p>
          <a:p>
            <a:pPr lvl="0"/>
            <a:r>
              <a:rPr lang="en-US" sz="2600" dirty="0"/>
              <a:t>What Jesus will remember is how we reacted to human need. What will not escape His eye is how we helped people right in front of us.</a:t>
            </a:r>
          </a:p>
          <a:p>
            <a:pPr indent="0">
              <a:buNone/>
            </a:pPr>
            <a:endParaRPr lang="en-US" sz="1000" dirty="0"/>
          </a:p>
          <a:p>
            <a:pPr lvl="0"/>
            <a:r>
              <a:rPr lang="en-US" sz="2600" dirty="0"/>
              <a:t>I cannot help all, but I will help one.</a:t>
            </a:r>
          </a:p>
          <a:p>
            <a:endParaRPr lang="en-US" dirty="0"/>
          </a:p>
        </p:txBody>
      </p:sp>
    </p:spTree>
    <p:extLst>
      <p:ext uri="{BB962C8B-B14F-4D97-AF65-F5344CB8AC3E}">
        <p14:creationId xmlns:p14="http://schemas.microsoft.com/office/powerpoint/2010/main" val="25121983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4400" dirty="0"/>
          </a:p>
        </p:txBody>
      </p:sp>
      <p:sp>
        <p:nvSpPr>
          <p:cNvPr id="3" name="Subtitle 2"/>
          <p:cNvSpPr>
            <a:spLocks noGrp="1"/>
          </p:cNvSpPr>
          <p:nvPr>
            <p:ph type="subTitle" idx="1"/>
          </p:nvPr>
        </p:nvSpPr>
        <p:spPr>
          <a:xfrm>
            <a:off x="1295400" y="1143000"/>
            <a:ext cx="6477000" cy="4419600"/>
          </a:xfrm>
        </p:spPr>
        <p:txBody>
          <a:bodyPr>
            <a:noAutofit/>
          </a:bodyPr>
          <a:lstStyle/>
          <a:p>
            <a:r>
              <a:rPr lang="en-US" sz="3200" i="0" dirty="0" smtClean="0">
                <a:solidFill>
                  <a:srgbClr val="000000"/>
                </a:solidFill>
              </a:rPr>
              <a:t>We </a:t>
            </a:r>
            <a:r>
              <a:rPr lang="en-US" sz="3200" i="0" dirty="0">
                <a:solidFill>
                  <a:srgbClr val="000000"/>
                </a:solidFill>
              </a:rPr>
              <a:t>have been called to be “carriers of the Father’s love” to this world</a:t>
            </a:r>
            <a:r>
              <a:rPr lang="en-US" sz="3200" dirty="0"/>
              <a:t>. </a:t>
            </a:r>
            <a:endParaRPr lang="en-US" sz="3200" dirty="0" smtClean="0"/>
          </a:p>
          <a:p>
            <a:r>
              <a:rPr lang="en-US" sz="3200" i="0" dirty="0">
                <a:solidFill>
                  <a:srgbClr val="000000"/>
                </a:solidFill>
              </a:rPr>
              <a:t>Love is the bridge because </a:t>
            </a:r>
            <a:r>
              <a:rPr lang="en-US" sz="3200" i="0" dirty="0" smtClean="0">
                <a:solidFill>
                  <a:srgbClr val="000000"/>
                </a:solidFill>
              </a:rPr>
              <a:t>people </a:t>
            </a:r>
            <a:r>
              <a:rPr lang="en-US" sz="3200" i="0" dirty="0">
                <a:solidFill>
                  <a:srgbClr val="000000"/>
                </a:solidFill>
              </a:rPr>
              <a:t>don’t care how much you know until they know how much you care.</a:t>
            </a:r>
          </a:p>
          <a:p>
            <a:endParaRPr lang="en-US" sz="3200" dirty="0"/>
          </a:p>
        </p:txBody>
      </p:sp>
    </p:spTree>
    <p:extLst>
      <p:ext uri="{BB962C8B-B14F-4D97-AF65-F5344CB8AC3E}">
        <p14:creationId xmlns:p14="http://schemas.microsoft.com/office/powerpoint/2010/main" val="4232365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4400" dirty="0"/>
          </a:p>
        </p:txBody>
      </p:sp>
      <p:sp>
        <p:nvSpPr>
          <p:cNvPr id="3" name="Subtitle 2"/>
          <p:cNvSpPr>
            <a:spLocks noGrp="1"/>
          </p:cNvSpPr>
          <p:nvPr>
            <p:ph type="subTitle" idx="1"/>
          </p:nvPr>
        </p:nvSpPr>
        <p:spPr>
          <a:xfrm>
            <a:off x="1219200" y="1219200"/>
            <a:ext cx="6553200" cy="4419600"/>
          </a:xfrm>
        </p:spPr>
        <p:txBody>
          <a:bodyPr>
            <a:noAutofit/>
          </a:bodyPr>
          <a:lstStyle/>
          <a:p>
            <a:r>
              <a:rPr lang="en-US" sz="3200" b="1" i="0" dirty="0">
                <a:solidFill>
                  <a:srgbClr val="000000"/>
                </a:solidFill>
              </a:rPr>
              <a:t>Love flows from love</a:t>
            </a:r>
            <a:endParaRPr lang="en-US" sz="3200" i="0" dirty="0">
              <a:solidFill>
                <a:srgbClr val="000000"/>
              </a:solidFill>
            </a:endParaRPr>
          </a:p>
          <a:p>
            <a:r>
              <a:rPr lang="en-US" sz="3200" dirty="0">
                <a:solidFill>
                  <a:srgbClr val="000000"/>
                </a:solidFill>
              </a:rPr>
              <a:t> </a:t>
            </a:r>
            <a:r>
              <a:rPr lang="en-US" sz="3200" i="0" dirty="0" smtClean="0">
                <a:solidFill>
                  <a:srgbClr val="000000"/>
                </a:solidFill>
              </a:rPr>
              <a:t>Our </a:t>
            </a:r>
            <a:r>
              <a:rPr lang="en-US" sz="3200" i="0" dirty="0">
                <a:solidFill>
                  <a:srgbClr val="000000"/>
                </a:solidFill>
              </a:rPr>
              <a:t>love for people should be in direct proportion </a:t>
            </a:r>
            <a:r>
              <a:rPr lang="en-US" sz="3200" i="0" dirty="0" smtClean="0">
                <a:solidFill>
                  <a:srgbClr val="000000"/>
                </a:solidFill>
              </a:rPr>
              <a:t>to </a:t>
            </a:r>
            <a:r>
              <a:rPr lang="en-US" sz="3200" i="0" dirty="0">
                <a:solidFill>
                  <a:srgbClr val="000000"/>
                </a:solidFill>
              </a:rPr>
              <a:t>our love </a:t>
            </a:r>
            <a:r>
              <a:rPr lang="en-US" sz="3200" i="0" dirty="0" smtClean="0">
                <a:solidFill>
                  <a:srgbClr val="000000"/>
                </a:solidFill>
              </a:rPr>
              <a:t>for </a:t>
            </a:r>
            <a:r>
              <a:rPr lang="en-US" sz="3200" i="0" dirty="0">
                <a:solidFill>
                  <a:srgbClr val="000000"/>
                </a:solidFill>
              </a:rPr>
              <a:t>God.  O</a:t>
            </a:r>
            <a:r>
              <a:rPr lang="en-US" sz="3200" i="0" dirty="0" smtClean="0">
                <a:solidFill>
                  <a:srgbClr val="000000"/>
                </a:solidFill>
              </a:rPr>
              <a:t>ur </a:t>
            </a:r>
            <a:r>
              <a:rPr lang="en-US" sz="3200" i="0" dirty="0">
                <a:solidFill>
                  <a:srgbClr val="000000"/>
                </a:solidFill>
              </a:rPr>
              <a:t>love gauge for God should be at the same level as our love gauge for people. </a:t>
            </a:r>
          </a:p>
          <a:p>
            <a:endParaRPr lang="en-US" sz="3200" dirty="0"/>
          </a:p>
        </p:txBody>
      </p:sp>
    </p:spTree>
    <p:extLst>
      <p:ext uri="{BB962C8B-B14F-4D97-AF65-F5344CB8AC3E}">
        <p14:creationId xmlns:p14="http://schemas.microsoft.com/office/powerpoint/2010/main" val="1092201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4400" dirty="0"/>
          </a:p>
        </p:txBody>
      </p:sp>
      <p:sp>
        <p:nvSpPr>
          <p:cNvPr id="3" name="Subtitle 2"/>
          <p:cNvSpPr>
            <a:spLocks noGrp="1"/>
          </p:cNvSpPr>
          <p:nvPr>
            <p:ph type="subTitle" idx="1"/>
          </p:nvPr>
        </p:nvSpPr>
        <p:spPr>
          <a:xfrm>
            <a:off x="533400" y="685800"/>
            <a:ext cx="7924800" cy="4953000"/>
          </a:xfrm>
        </p:spPr>
        <p:txBody>
          <a:bodyPr>
            <a:noAutofit/>
          </a:bodyPr>
          <a:lstStyle/>
          <a:p>
            <a:r>
              <a:rPr lang="en-US" sz="3200" i="0" dirty="0">
                <a:solidFill>
                  <a:schemeClr val="bg1"/>
                </a:solidFill>
              </a:rPr>
              <a:t>D</a:t>
            </a:r>
            <a:r>
              <a:rPr lang="en-US" sz="3200" i="0" dirty="0">
                <a:solidFill>
                  <a:srgbClr val="000000"/>
                </a:solidFill>
              </a:rPr>
              <a:t>ear friends, let us continue to love one another, for love comes from God. Anyone who loves is a child of God and knows God. </a:t>
            </a:r>
            <a:r>
              <a:rPr lang="en-US" sz="3200" i="0" dirty="0" smtClean="0">
                <a:solidFill>
                  <a:srgbClr val="000000"/>
                </a:solidFill>
              </a:rPr>
              <a:t>But </a:t>
            </a:r>
            <a:r>
              <a:rPr lang="en-US" sz="3200" i="0" dirty="0">
                <a:solidFill>
                  <a:srgbClr val="000000"/>
                </a:solidFill>
              </a:rPr>
              <a:t>anyone who does </a:t>
            </a:r>
            <a:r>
              <a:rPr lang="en-US" sz="3200" i="0" dirty="0" smtClean="0">
                <a:solidFill>
                  <a:srgbClr val="000000"/>
                </a:solidFill>
              </a:rPr>
              <a:t>not  </a:t>
            </a:r>
            <a:r>
              <a:rPr lang="en-US" sz="3200" i="0" dirty="0">
                <a:solidFill>
                  <a:srgbClr val="000000"/>
                </a:solidFill>
              </a:rPr>
              <a:t>love does not know God, for God is love</a:t>
            </a:r>
            <a:r>
              <a:rPr lang="en-US" sz="3200" i="0" dirty="0" smtClean="0">
                <a:solidFill>
                  <a:srgbClr val="000000"/>
                </a:solidFill>
              </a:rPr>
              <a:t>.</a:t>
            </a:r>
            <a:r>
              <a:rPr lang="en-US" sz="3200" b="1" i="0" baseline="30000" dirty="0">
                <a:solidFill>
                  <a:srgbClr val="000000"/>
                </a:solidFill>
              </a:rPr>
              <a:t> </a:t>
            </a:r>
            <a:r>
              <a:rPr lang="en-US" sz="3200" i="0" dirty="0">
                <a:solidFill>
                  <a:srgbClr val="000000"/>
                </a:solidFill>
              </a:rPr>
              <a:t>God showed how much he loved us by sending his one and only Son into the world so that we might have eternal life through him. </a:t>
            </a:r>
          </a:p>
        </p:txBody>
      </p:sp>
    </p:spTree>
    <p:extLst>
      <p:ext uri="{BB962C8B-B14F-4D97-AF65-F5344CB8AC3E}">
        <p14:creationId xmlns:p14="http://schemas.microsoft.com/office/powerpoint/2010/main" val="42914806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4400" dirty="0"/>
          </a:p>
        </p:txBody>
      </p:sp>
      <p:sp>
        <p:nvSpPr>
          <p:cNvPr id="3" name="Subtitle 2"/>
          <p:cNvSpPr>
            <a:spLocks noGrp="1"/>
          </p:cNvSpPr>
          <p:nvPr>
            <p:ph type="subTitle" idx="1"/>
          </p:nvPr>
        </p:nvSpPr>
        <p:spPr>
          <a:xfrm>
            <a:off x="1143000" y="838200"/>
            <a:ext cx="6858000" cy="4876800"/>
          </a:xfrm>
        </p:spPr>
        <p:txBody>
          <a:bodyPr>
            <a:noAutofit/>
          </a:bodyPr>
          <a:lstStyle/>
          <a:p>
            <a:r>
              <a:rPr lang="en-US" sz="3200" i="0" dirty="0">
                <a:solidFill>
                  <a:schemeClr val="tx1"/>
                </a:solidFill>
              </a:rPr>
              <a:t>This is real love—not that we loved God, but that he loved us and sent his Son as a sacrifice to take away our sins.</a:t>
            </a:r>
          </a:p>
          <a:p>
            <a:r>
              <a:rPr lang="en-US" sz="3200" b="1" i="0" baseline="30000" dirty="0" smtClean="0">
                <a:solidFill>
                  <a:schemeClr val="tx1"/>
                </a:solidFill>
              </a:rPr>
              <a:t>1</a:t>
            </a:r>
            <a:r>
              <a:rPr lang="en-US" sz="3200" i="0" dirty="0" smtClean="0">
                <a:solidFill>
                  <a:schemeClr val="tx1"/>
                </a:solidFill>
              </a:rPr>
              <a:t>Dear </a:t>
            </a:r>
            <a:r>
              <a:rPr lang="en-US" sz="3200" i="0" dirty="0">
                <a:solidFill>
                  <a:schemeClr val="tx1"/>
                </a:solidFill>
              </a:rPr>
              <a:t>friends, since God loved us that much, we surely ought to love each other.  I John 4:7-11</a:t>
            </a:r>
          </a:p>
          <a:p>
            <a:endParaRPr lang="en-US" sz="3200" dirty="0"/>
          </a:p>
        </p:txBody>
      </p:sp>
    </p:spTree>
    <p:extLst>
      <p:ext uri="{BB962C8B-B14F-4D97-AF65-F5344CB8AC3E}">
        <p14:creationId xmlns:p14="http://schemas.microsoft.com/office/powerpoint/2010/main" val="42914806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219200"/>
            <a:ext cx="6477000" cy="1935480"/>
          </a:xfrm>
        </p:spPr>
        <p:txBody>
          <a:bodyPr>
            <a:normAutofit/>
          </a:bodyPr>
          <a:lstStyle/>
          <a:p>
            <a:endParaRPr lang="en-US" sz="4400" dirty="0"/>
          </a:p>
        </p:txBody>
      </p:sp>
      <p:sp>
        <p:nvSpPr>
          <p:cNvPr id="3" name="Subtitle 2"/>
          <p:cNvSpPr>
            <a:spLocks noGrp="1"/>
          </p:cNvSpPr>
          <p:nvPr>
            <p:ph type="subTitle" idx="1"/>
          </p:nvPr>
        </p:nvSpPr>
        <p:spPr>
          <a:xfrm>
            <a:off x="990600" y="990600"/>
            <a:ext cx="7010400" cy="4648200"/>
          </a:xfrm>
        </p:spPr>
        <p:txBody>
          <a:bodyPr>
            <a:noAutofit/>
          </a:bodyPr>
          <a:lstStyle/>
          <a:p>
            <a:pPr marL="457200" indent="-457200">
              <a:buFontTx/>
              <a:buChar char="-"/>
            </a:pPr>
            <a:r>
              <a:rPr lang="en-US" sz="3200" i="0" dirty="0" smtClean="0">
                <a:solidFill>
                  <a:srgbClr val="000000"/>
                </a:solidFill>
              </a:rPr>
              <a:t>Make </a:t>
            </a:r>
            <a:r>
              <a:rPr lang="en-US" sz="3200" i="0" dirty="0">
                <a:solidFill>
                  <a:srgbClr val="000000"/>
                </a:solidFill>
              </a:rPr>
              <a:t>sure your love is genuine. </a:t>
            </a:r>
            <a:endParaRPr lang="en-US" sz="3200" i="0" dirty="0" smtClean="0">
              <a:solidFill>
                <a:srgbClr val="000000"/>
              </a:solidFill>
            </a:endParaRPr>
          </a:p>
          <a:p>
            <a:pPr marL="457200" indent="-457200">
              <a:buFontTx/>
              <a:buChar char="-"/>
            </a:pPr>
            <a:r>
              <a:rPr lang="en-US" sz="3200" i="0" dirty="0" smtClean="0">
                <a:solidFill>
                  <a:srgbClr val="000000"/>
                </a:solidFill>
              </a:rPr>
              <a:t>Be </a:t>
            </a:r>
            <a:r>
              <a:rPr lang="en-US" sz="3200" i="0" dirty="0">
                <a:solidFill>
                  <a:srgbClr val="000000"/>
                </a:solidFill>
              </a:rPr>
              <a:t>willing to give your time. </a:t>
            </a:r>
            <a:endParaRPr lang="en-US" sz="3200" i="0" dirty="0" smtClean="0">
              <a:solidFill>
                <a:srgbClr val="000000"/>
              </a:solidFill>
            </a:endParaRPr>
          </a:p>
          <a:p>
            <a:r>
              <a:rPr lang="en-US" sz="3200" i="0" dirty="0" smtClean="0">
                <a:solidFill>
                  <a:srgbClr val="000000"/>
                </a:solidFill>
              </a:rPr>
              <a:t>- Be generous</a:t>
            </a:r>
            <a:r>
              <a:rPr lang="en-US" sz="3200" i="0" dirty="0">
                <a:solidFill>
                  <a:srgbClr val="000000"/>
                </a:solidFill>
              </a:rPr>
              <a:t>.</a:t>
            </a:r>
            <a:endParaRPr lang="en-US" sz="3200" i="0" dirty="0" smtClean="0">
              <a:solidFill>
                <a:srgbClr val="000000"/>
              </a:solidFill>
            </a:endParaRPr>
          </a:p>
          <a:p>
            <a:pPr marL="457200" indent="-457200">
              <a:buFontTx/>
              <a:buChar char="-"/>
            </a:pPr>
            <a:r>
              <a:rPr lang="en-US" sz="3200" i="0" dirty="0" smtClean="0">
                <a:solidFill>
                  <a:srgbClr val="000000"/>
                </a:solidFill>
              </a:rPr>
              <a:t>Be a good listener.</a:t>
            </a:r>
          </a:p>
          <a:p>
            <a:pPr marL="457200" indent="-457200">
              <a:buFontTx/>
              <a:buChar char="-"/>
            </a:pPr>
            <a:r>
              <a:rPr lang="en-US" sz="3200" i="0" dirty="0" smtClean="0">
                <a:solidFill>
                  <a:srgbClr val="000000"/>
                </a:solidFill>
              </a:rPr>
              <a:t>Don’t judge.</a:t>
            </a:r>
            <a:endParaRPr lang="en-US" sz="3200" i="0" dirty="0">
              <a:solidFill>
                <a:srgbClr val="000000"/>
              </a:solidFill>
            </a:endParaRPr>
          </a:p>
        </p:txBody>
      </p:sp>
    </p:spTree>
    <p:extLst>
      <p:ext uri="{BB962C8B-B14F-4D97-AF65-F5344CB8AC3E}">
        <p14:creationId xmlns:p14="http://schemas.microsoft.com/office/powerpoint/2010/main" val="4232365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7315200" cy="4572000"/>
          </a:xfrm>
        </p:spPr>
        <p:txBody>
          <a:bodyPr>
            <a:noAutofit/>
          </a:bodyPr>
          <a:lstStyle/>
          <a:p>
            <a:pPr indent="0">
              <a:buNone/>
            </a:pPr>
            <a:r>
              <a:rPr lang="en-US" sz="3200" dirty="0"/>
              <a:t>He will put the sheep on his right and the goats on his left.</a:t>
            </a:r>
          </a:p>
          <a:p>
            <a:pPr indent="0">
              <a:buNone/>
            </a:pPr>
            <a:r>
              <a:rPr lang="en-US" sz="3200" dirty="0" smtClean="0"/>
              <a:t>“</a:t>
            </a:r>
            <a:r>
              <a:rPr lang="en-US" sz="3200" dirty="0"/>
              <a:t>Then the King will say to those on his right, ‘Come, you who are blessed by my Father; take your inheritance, the kingdom prepared for you since the creation of the world. </a:t>
            </a:r>
          </a:p>
          <a:p>
            <a:pPr indent="0">
              <a:buNone/>
            </a:pPr>
            <a:endParaRPr lang="en-US" sz="2600" dirty="0"/>
          </a:p>
        </p:txBody>
      </p:sp>
    </p:spTree>
    <p:extLst>
      <p:ext uri="{BB962C8B-B14F-4D97-AF65-F5344CB8AC3E}">
        <p14:creationId xmlns:p14="http://schemas.microsoft.com/office/powerpoint/2010/main" val="42942698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6705600" cy="4267200"/>
          </a:xfrm>
        </p:spPr>
        <p:txBody>
          <a:bodyPr/>
          <a:lstStyle/>
          <a:p>
            <a:endParaRPr lang="en-US" dirty="0"/>
          </a:p>
        </p:txBody>
      </p:sp>
      <p:sp>
        <p:nvSpPr>
          <p:cNvPr id="3" name="Content Placeholder 2"/>
          <p:cNvSpPr>
            <a:spLocks noGrp="1"/>
          </p:cNvSpPr>
          <p:nvPr>
            <p:ph idx="1"/>
          </p:nvPr>
        </p:nvSpPr>
        <p:spPr>
          <a:xfrm>
            <a:off x="1371600" y="1219200"/>
            <a:ext cx="6400800" cy="4267201"/>
          </a:xfrm>
        </p:spPr>
        <p:txBody>
          <a:bodyPr>
            <a:normAutofit/>
          </a:bodyPr>
          <a:lstStyle/>
          <a:p>
            <a:pPr marL="457200" indent="-457200">
              <a:buFontTx/>
              <a:buChar char="-"/>
            </a:pPr>
            <a:r>
              <a:rPr lang="en-US" sz="3200" dirty="0" smtClean="0">
                <a:solidFill>
                  <a:srgbClr val="000000"/>
                </a:solidFill>
              </a:rPr>
              <a:t>Be </a:t>
            </a:r>
            <a:r>
              <a:rPr lang="en-US" sz="3200" dirty="0">
                <a:solidFill>
                  <a:srgbClr val="000000"/>
                </a:solidFill>
              </a:rPr>
              <a:t>someone who is safe to talk to and worth talking to</a:t>
            </a:r>
            <a:r>
              <a:rPr lang="en-US" sz="3200" dirty="0" smtClean="0">
                <a:solidFill>
                  <a:srgbClr val="000000"/>
                </a:solidFill>
              </a:rPr>
              <a:t>.</a:t>
            </a:r>
          </a:p>
          <a:p>
            <a:pPr marL="457200" indent="-457200">
              <a:buFontTx/>
              <a:buChar char="-"/>
            </a:pPr>
            <a:r>
              <a:rPr lang="en-US" sz="3200" dirty="0">
                <a:solidFill>
                  <a:srgbClr val="000000"/>
                </a:solidFill>
              </a:rPr>
              <a:t>Earn the right to be heard by listening, caring and serving. </a:t>
            </a:r>
            <a:endParaRPr lang="en-US" sz="3200" dirty="0" smtClean="0">
              <a:solidFill>
                <a:srgbClr val="000000"/>
              </a:solidFill>
            </a:endParaRPr>
          </a:p>
          <a:p>
            <a:pPr marL="457200" indent="-457200">
              <a:buFontTx/>
              <a:buChar char="-"/>
            </a:pPr>
            <a:r>
              <a:rPr lang="en-US" sz="3200" dirty="0" smtClean="0">
                <a:solidFill>
                  <a:srgbClr val="000000"/>
                </a:solidFill>
              </a:rPr>
              <a:t>Practice “</a:t>
            </a:r>
            <a:r>
              <a:rPr lang="en-US" sz="3200" dirty="0" err="1" smtClean="0">
                <a:solidFill>
                  <a:srgbClr val="000000"/>
                </a:solidFill>
              </a:rPr>
              <a:t>buttology</a:t>
            </a:r>
            <a:r>
              <a:rPr lang="en-US" sz="3200" dirty="0" smtClean="0">
                <a:solidFill>
                  <a:srgbClr val="000000"/>
                </a:solidFill>
              </a:rPr>
              <a:t>” </a:t>
            </a:r>
            <a:endParaRPr lang="en-US" sz="3200" dirty="0">
              <a:solidFill>
                <a:srgbClr val="000000"/>
              </a:solidFill>
            </a:endParaRPr>
          </a:p>
        </p:txBody>
      </p:sp>
    </p:spTree>
    <p:extLst>
      <p:ext uri="{BB962C8B-B14F-4D97-AF65-F5344CB8AC3E}">
        <p14:creationId xmlns:p14="http://schemas.microsoft.com/office/powerpoint/2010/main" val="1770512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79064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066800"/>
            <a:ext cx="6705600" cy="4648200"/>
          </a:xfrm>
        </p:spPr>
        <p:txBody>
          <a:bodyPr>
            <a:normAutofit fontScale="92500" lnSpcReduction="10000"/>
          </a:bodyPr>
          <a:lstStyle/>
          <a:p>
            <a:pPr indent="0">
              <a:buNone/>
            </a:pPr>
            <a:r>
              <a:rPr lang="en-US" sz="3200" dirty="0"/>
              <a:t>For I was hungry and you gave me something to eat, I was thirsty and you gave me something to drink, I was a stranger and you invited me in, I needed clothes and you clothed me, I was sick and you looked after me, I was in prison and you came to visit me.’</a:t>
            </a:r>
          </a:p>
          <a:p>
            <a:pPr indent="0">
              <a:buNone/>
            </a:pPr>
            <a:endParaRPr lang="en-US" dirty="0"/>
          </a:p>
        </p:txBody>
      </p:sp>
    </p:spTree>
    <p:extLst>
      <p:ext uri="{BB962C8B-B14F-4D97-AF65-F5344CB8AC3E}">
        <p14:creationId xmlns:p14="http://schemas.microsoft.com/office/powerpoint/2010/main" val="2977676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38200"/>
            <a:ext cx="7010400" cy="5181600"/>
          </a:xfrm>
        </p:spPr>
        <p:txBody>
          <a:bodyPr>
            <a:noAutofit/>
          </a:bodyPr>
          <a:lstStyle/>
          <a:p>
            <a:pPr indent="0">
              <a:buNone/>
            </a:pPr>
            <a:r>
              <a:rPr lang="en-US" sz="3200" dirty="0" smtClean="0"/>
              <a:t>“</a:t>
            </a:r>
            <a:r>
              <a:rPr lang="en-US" sz="3200" dirty="0"/>
              <a:t>Then the righteous will answer him, ‘Lord, when did we see you hungry and feed you, or thirsty and give you something to drink? When did we see you a stranger and invite you in, or needing clothes and clothe you? When did we see you sick or in prison and go to visit you?</a:t>
            </a:r>
            <a:r>
              <a:rPr lang="en-US" sz="3200" dirty="0" smtClean="0"/>
              <a:t>’</a:t>
            </a:r>
            <a:endParaRPr lang="en-US" sz="3200" dirty="0"/>
          </a:p>
        </p:txBody>
      </p:sp>
    </p:spTree>
    <p:extLst>
      <p:ext uri="{BB962C8B-B14F-4D97-AF65-F5344CB8AC3E}">
        <p14:creationId xmlns:p14="http://schemas.microsoft.com/office/powerpoint/2010/main" val="38638594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219200"/>
            <a:ext cx="6934200" cy="4343400"/>
          </a:xfrm>
        </p:spPr>
        <p:txBody>
          <a:bodyPr>
            <a:normAutofit/>
          </a:bodyPr>
          <a:lstStyle/>
          <a:p>
            <a:r>
              <a:rPr lang="en-US" sz="3200" dirty="0" smtClean="0"/>
              <a:t>T</a:t>
            </a:r>
            <a:endParaRPr lang="en-US" sz="3200" dirty="0"/>
          </a:p>
        </p:txBody>
      </p:sp>
      <p:sp>
        <p:nvSpPr>
          <p:cNvPr id="3" name="Subtitle 2"/>
          <p:cNvSpPr>
            <a:spLocks noGrp="1"/>
          </p:cNvSpPr>
          <p:nvPr>
            <p:ph type="subTitle" idx="1"/>
          </p:nvPr>
        </p:nvSpPr>
        <p:spPr>
          <a:xfrm>
            <a:off x="1295400" y="1600200"/>
            <a:ext cx="6629400" cy="4495800"/>
          </a:xfrm>
        </p:spPr>
        <p:txBody>
          <a:bodyPr>
            <a:noAutofit/>
          </a:bodyPr>
          <a:lstStyle/>
          <a:p>
            <a:r>
              <a:rPr lang="en-US" sz="3200" i="0" dirty="0" smtClean="0">
                <a:solidFill>
                  <a:schemeClr val="tx1"/>
                </a:solidFill>
              </a:rPr>
              <a:t>The king will reply, ‘Truly I tell you, whatever you did for one of the least of these brothers and sisters of mine, you did for me.’</a:t>
            </a:r>
          </a:p>
          <a:p>
            <a:endParaRPr lang="en-US" sz="3200" i="0" dirty="0" smtClean="0">
              <a:solidFill>
                <a:schemeClr val="tx1"/>
              </a:solidFill>
            </a:endParaRPr>
          </a:p>
        </p:txBody>
      </p:sp>
    </p:spTree>
    <p:extLst>
      <p:ext uri="{BB962C8B-B14F-4D97-AF65-F5344CB8AC3E}">
        <p14:creationId xmlns:p14="http://schemas.microsoft.com/office/powerpoint/2010/main" val="13632235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14400"/>
            <a:ext cx="7010400" cy="4876800"/>
          </a:xfrm>
        </p:spPr>
        <p:txBody>
          <a:bodyPr>
            <a:normAutofit/>
          </a:bodyPr>
          <a:lstStyle/>
          <a:p>
            <a:pPr indent="0">
              <a:buNone/>
            </a:pPr>
            <a:r>
              <a:rPr lang="en-US" sz="3200" dirty="0"/>
              <a:t>“Then he will say to those on his left, ‘Depart from me, you who are cursed, into the eternal fire prepared for the devil and his angels. For I was hungry and you gave me nothing to eat, I was thirsty and you gave me nothing to drink, </a:t>
            </a:r>
          </a:p>
        </p:txBody>
      </p:sp>
    </p:spTree>
    <p:extLst>
      <p:ext uri="{BB962C8B-B14F-4D97-AF65-F5344CB8AC3E}">
        <p14:creationId xmlns:p14="http://schemas.microsoft.com/office/powerpoint/2010/main" val="24728841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19200"/>
            <a:ext cx="6629400" cy="4572000"/>
          </a:xfrm>
        </p:spPr>
        <p:txBody>
          <a:bodyPr>
            <a:normAutofit/>
          </a:bodyPr>
          <a:lstStyle/>
          <a:p>
            <a:endParaRPr lang="en-US" sz="4400" dirty="0"/>
          </a:p>
        </p:txBody>
      </p:sp>
      <p:sp>
        <p:nvSpPr>
          <p:cNvPr id="3" name="Subtitle 2"/>
          <p:cNvSpPr>
            <a:spLocks noGrp="1"/>
          </p:cNvSpPr>
          <p:nvPr>
            <p:ph type="subTitle" idx="1"/>
          </p:nvPr>
        </p:nvSpPr>
        <p:spPr>
          <a:xfrm>
            <a:off x="1066800" y="1066800"/>
            <a:ext cx="6705600" cy="4572000"/>
          </a:xfrm>
        </p:spPr>
        <p:txBody>
          <a:bodyPr>
            <a:noAutofit/>
          </a:bodyPr>
          <a:lstStyle/>
          <a:p>
            <a:r>
              <a:rPr lang="en-US" sz="3200" i="0" dirty="0">
                <a:solidFill>
                  <a:schemeClr val="tx1"/>
                </a:solidFill>
              </a:rPr>
              <a:t>I was a stranger and you did not invite me in, I needed clothes and you did not clothe me, I was sick and in prison and you did not look after me.’</a:t>
            </a:r>
          </a:p>
          <a:p>
            <a:endParaRPr lang="en-US" sz="3200" i="0" dirty="0"/>
          </a:p>
        </p:txBody>
      </p:sp>
    </p:spTree>
    <p:extLst>
      <p:ext uri="{BB962C8B-B14F-4D97-AF65-F5344CB8AC3E}">
        <p14:creationId xmlns:p14="http://schemas.microsoft.com/office/powerpoint/2010/main" val="19421853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00"/>
            <a:ext cx="7239000" cy="5334000"/>
          </a:xfrm>
        </p:spPr>
        <p:txBody>
          <a:bodyPr>
            <a:normAutofit/>
          </a:bodyPr>
          <a:lstStyle/>
          <a:p>
            <a:pPr indent="0">
              <a:buNone/>
            </a:pPr>
            <a:r>
              <a:rPr lang="en-US" sz="3200" dirty="0"/>
              <a:t>“They also will answer, ‘Lord, when did we see you hungry or thirsty or a stranger or needing clothes or sick or in prison, and did not help you?’  “He will reply, ‘Truly I tell you, whatever you did not do for one of the least of these, you did not do </a:t>
            </a:r>
            <a:r>
              <a:rPr lang="en-US" sz="3200" dirty="0" smtClean="0"/>
              <a:t>for  </a:t>
            </a:r>
            <a:r>
              <a:rPr lang="en-US" sz="3200" dirty="0"/>
              <a:t>me.</a:t>
            </a:r>
            <a:r>
              <a:rPr lang="en-US" sz="3200" dirty="0" smtClean="0"/>
              <a:t>’</a:t>
            </a:r>
            <a:endParaRPr lang="en-US" sz="3200" dirty="0"/>
          </a:p>
        </p:txBody>
      </p:sp>
    </p:spTree>
    <p:extLst>
      <p:ext uri="{BB962C8B-B14F-4D97-AF65-F5344CB8AC3E}">
        <p14:creationId xmlns:p14="http://schemas.microsoft.com/office/powerpoint/2010/main" val="73340554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493</TotalTime>
  <Words>1142</Words>
  <Application>Microsoft Macintosh PowerPoint</Application>
  <PresentationFormat>On-screen Show (4:3)</PresentationFormat>
  <Paragraphs>56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Couture</vt:lpstr>
      <vt:lpstr>love on purpose</vt:lpstr>
      <vt:lpstr>PowerPoint Presentation</vt:lpstr>
      <vt:lpstr>PowerPoint Presentation</vt:lpstr>
      <vt:lpstr>PowerPoint Presentation</vt:lpstr>
      <vt:lpstr>PowerPoint Presentation</vt:lpstr>
      <vt:lpst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In Disguise</dc:title>
  <dc:creator>Liz</dc:creator>
  <cp:lastModifiedBy>Sharon Anderson</cp:lastModifiedBy>
  <cp:revision>21</cp:revision>
  <dcterms:created xsi:type="dcterms:W3CDTF">2015-11-12T17:33:42Z</dcterms:created>
  <dcterms:modified xsi:type="dcterms:W3CDTF">2018-11-17T22:34:33Z</dcterms:modified>
</cp:coreProperties>
</file>